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handoutMasterIdLst>
    <p:handoutMasterId r:id="rId18"/>
  </p:handoutMasterIdLst>
  <p:sldIdLst>
    <p:sldId id="264" r:id="rId2"/>
    <p:sldId id="314" r:id="rId3"/>
    <p:sldId id="325" r:id="rId4"/>
    <p:sldId id="326" r:id="rId5"/>
    <p:sldId id="265" r:id="rId6"/>
    <p:sldId id="316" r:id="rId7"/>
    <p:sldId id="332" r:id="rId8"/>
    <p:sldId id="321" r:id="rId9"/>
    <p:sldId id="323" r:id="rId10"/>
    <p:sldId id="324" r:id="rId11"/>
    <p:sldId id="327" r:id="rId12"/>
    <p:sldId id="328" r:id="rId13"/>
    <p:sldId id="330" r:id="rId14"/>
    <p:sldId id="331" r:id="rId15"/>
    <p:sldId id="269"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Crystal" initials="GC" lastIdx="1" clrIdx="0">
    <p:extLst>
      <p:ext uri="{19B8F6BF-5375-455C-9EA6-DF929625EA0E}">
        <p15:presenceInfo xmlns:p15="http://schemas.microsoft.com/office/powerpoint/2012/main" userId="Gordon, Cryst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8B"/>
    <a:srgbClr val="71A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2" autoAdjust="0"/>
    <p:restoredTop sz="83025" autoAdjust="0"/>
  </p:normalViewPr>
  <p:slideViewPr>
    <p:cSldViewPr snapToGrid="0">
      <p:cViewPr varScale="1">
        <p:scale>
          <a:sx n="95" d="100"/>
          <a:sy n="95" d="100"/>
        </p:scale>
        <p:origin x="12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A0BA778-1992-468D-8754-F996B226CC24}" type="datetimeFigureOut">
              <a:rPr lang="en-US" smtClean="0"/>
              <a:t>2/11/2021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838802D-3382-4DDA-8099-73A1E42A06A0}" type="slidenum">
              <a:rPr lang="en-US" smtClean="0"/>
              <a:t>‹#›</a:t>
            </a:fld>
            <a:endParaRPr lang="en-US"/>
          </a:p>
        </p:txBody>
      </p:sp>
    </p:spTree>
    <p:extLst>
      <p:ext uri="{BB962C8B-B14F-4D97-AF65-F5344CB8AC3E}">
        <p14:creationId xmlns:p14="http://schemas.microsoft.com/office/powerpoint/2010/main" val="1107637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E194CB-0B2D-47E2-81FD-4E16A770C2B5}" type="datetimeFigureOut">
              <a:rPr lang="en-US" smtClean="0"/>
              <a:t>2/11/2021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FB1307-1F50-4DB0-9CD2-C9A18C8ACC11}" type="slidenum">
              <a:rPr lang="en-US" smtClean="0"/>
              <a:t>‹#›</a:t>
            </a:fld>
            <a:endParaRPr lang="en-US"/>
          </a:p>
        </p:txBody>
      </p:sp>
    </p:spTree>
    <p:extLst>
      <p:ext uri="{BB962C8B-B14F-4D97-AF65-F5344CB8AC3E}">
        <p14:creationId xmlns:p14="http://schemas.microsoft.com/office/powerpoint/2010/main" val="412486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Custom DAODAS color codes</a:t>
            </a:r>
            <a:r>
              <a:rPr lang="en-US" b="1" baseline="0" dirty="0"/>
              <a:t> is : Red-0 </a:t>
            </a:r>
          </a:p>
          <a:p>
            <a:r>
              <a:rPr lang="en-US" b="1" baseline="0" dirty="0"/>
              <a:t>		      Green-131 </a:t>
            </a:r>
          </a:p>
          <a:p>
            <a:r>
              <a:rPr lang="en-US" b="1" baseline="0" dirty="0"/>
              <a:t>		      Blue-139</a:t>
            </a:r>
            <a:endParaRPr lang="en-US" b="1" dirty="0"/>
          </a:p>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a:t>
            </a:fld>
            <a:endParaRPr lang="en-US"/>
          </a:p>
        </p:txBody>
      </p:sp>
    </p:spTree>
    <p:extLst>
      <p:ext uri="{BB962C8B-B14F-4D97-AF65-F5344CB8AC3E}">
        <p14:creationId xmlns:p14="http://schemas.microsoft.com/office/powerpoint/2010/main" val="209769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Developed presentations for South Carolina on the following topics:</a:t>
            </a:r>
          </a:p>
          <a:p>
            <a:pPr lvl="1"/>
            <a:r>
              <a:rPr lang="en-US" b="1" dirty="0"/>
              <a:t>Drug Trends Training</a:t>
            </a:r>
            <a:r>
              <a:rPr lang="en-US" dirty="0"/>
              <a:t>​ </a:t>
            </a:r>
            <a:r>
              <a:rPr lang="en-US" b="1" dirty="0"/>
              <a:t>for Educators, Parents</a:t>
            </a:r>
            <a:r>
              <a:rPr lang="en-US" dirty="0"/>
              <a:t>​ </a:t>
            </a:r>
            <a:r>
              <a:rPr lang="en-US" b="1" dirty="0"/>
              <a:t>and Other Community Members</a:t>
            </a:r>
            <a:r>
              <a:rPr lang="en-US" dirty="0"/>
              <a:t>​ </a:t>
            </a:r>
            <a:r>
              <a:rPr lang="en-US" b="1" dirty="0"/>
              <a:t>(Marijuana and Vapes)</a:t>
            </a:r>
          </a:p>
          <a:p>
            <a:pPr lvl="2" fontAlgn="base"/>
            <a:r>
              <a:rPr lang="en-US" dirty="0"/>
              <a:t>Teen marijuana trends ​, new forms of marijuana​, youth vaping trends and dangers​, state-specific information​ and resources for parents and professionals​</a:t>
            </a:r>
          </a:p>
          <a:p>
            <a:pPr lvl="1"/>
            <a:r>
              <a:rPr lang="en-US" b="1" dirty="0"/>
              <a:t>Drug Trends Training for Educators, Parents and Other Community Members (Vapes Only)</a:t>
            </a:r>
          </a:p>
          <a:p>
            <a:pPr lvl="2"/>
            <a:r>
              <a:rPr lang="en-US" dirty="0"/>
              <a:t>Vaping Trends, youth vaping trends and dangers, state-specific information and resources for parents and professionals</a:t>
            </a:r>
          </a:p>
          <a:p>
            <a:pPr lvl="1" fontAlgn="base"/>
            <a:r>
              <a:rPr lang="en-US" b="1" dirty="0"/>
              <a:t>Drug Trends Training for Educators, Parents and Other Community Members (Alcohol, Marijuana, Vapes and Prescription Drugs)</a:t>
            </a:r>
          </a:p>
          <a:p>
            <a:pPr lvl="2" fontAlgn="base"/>
            <a:r>
              <a:rPr lang="en-US" dirty="0"/>
              <a:t>Underage alcohol use, teen marijuana trends, new forms of marijuana, youth prescription pill use, youth vaping trends and dangers, marijuana edibles, state-specific information, tips to keep your kids drug free and resources for parents and professionals</a:t>
            </a:r>
          </a:p>
          <a:p>
            <a:r>
              <a:rPr lang="en-US" dirty="0"/>
              <a:t>de</a:t>
            </a:r>
          </a:p>
        </p:txBody>
      </p:sp>
      <p:sp>
        <p:nvSpPr>
          <p:cNvPr id="4" name="Slide Number Placeholder 3"/>
          <p:cNvSpPr>
            <a:spLocks noGrp="1"/>
          </p:cNvSpPr>
          <p:nvPr>
            <p:ph type="sldNum" sz="quarter" idx="10"/>
          </p:nvPr>
        </p:nvSpPr>
        <p:spPr/>
        <p:txBody>
          <a:bodyPr/>
          <a:lstStyle/>
          <a:p>
            <a:fld id="{60FB1307-1F50-4DB0-9CD2-C9A18C8ACC11}" type="slidenum">
              <a:rPr lang="en-US" smtClean="0"/>
              <a:t>2</a:t>
            </a:fld>
            <a:endParaRPr lang="en-US"/>
          </a:p>
        </p:txBody>
      </p:sp>
    </p:spTree>
    <p:extLst>
      <p:ext uri="{BB962C8B-B14F-4D97-AF65-F5344CB8AC3E}">
        <p14:creationId xmlns:p14="http://schemas.microsoft.com/office/powerpoint/2010/main" val="346759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Header Slide</a:t>
            </a:r>
          </a:p>
        </p:txBody>
      </p:sp>
      <p:sp>
        <p:nvSpPr>
          <p:cNvPr id="4" name="Slide Number Placeholder 3"/>
          <p:cNvSpPr>
            <a:spLocks noGrp="1"/>
          </p:cNvSpPr>
          <p:nvPr>
            <p:ph type="sldNum" sz="quarter" idx="10"/>
          </p:nvPr>
        </p:nvSpPr>
        <p:spPr/>
        <p:txBody>
          <a:bodyPr/>
          <a:lstStyle/>
          <a:p>
            <a:fld id="{60FB1307-1F50-4DB0-9CD2-C9A18C8ACC11}" type="slidenum">
              <a:rPr lang="en-US" smtClean="0"/>
              <a:t>5</a:t>
            </a:fld>
            <a:endParaRPr lang="en-US"/>
          </a:p>
        </p:txBody>
      </p:sp>
    </p:spTree>
    <p:extLst>
      <p:ext uri="{BB962C8B-B14F-4D97-AF65-F5344CB8AC3E}">
        <p14:creationId xmlns:p14="http://schemas.microsoft.com/office/powerpoint/2010/main" val="994090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Header Slide</a:t>
            </a:r>
          </a:p>
        </p:txBody>
      </p:sp>
      <p:sp>
        <p:nvSpPr>
          <p:cNvPr id="4" name="Slide Number Placeholder 3"/>
          <p:cNvSpPr>
            <a:spLocks noGrp="1"/>
          </p:cNvSpPr>
          <p:nvPr>
            <p:ph type="sldNum" sz="quarter" idx="10"/>
          </p:nvPr>
        </p:nvSpPr>
        <p:spPr/>
        <p:txBody>
          <a:bodyPr/>
          <a:lstStyle/>
          <a:p>
            <a:fld id="{60FB1307-1F50-4DB0-9CD2-C9A18C8ACC11}" type="slidenum">
              <a:rPr lang="en-US" smtClean="0"/>
              <a:t>6</a:t>
            </a:fld>
            <a:endParaRPr lang="en-US"/>
          </a:p>
        </p:txBody>
      </p:sp>
    </p:spTree>
    <p:extLst>
      <p:ext uri="{BB962C8B-B14F-4D97-AF65-F5344CB8AC3E}">
        <p14:creationId xmlns:p14="http://schemas.microsoft.com/office/powerpoint/2010/main" val="1874294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Header Slide</a:t>
            </a:r>
          </a:p>
        </p:txBody>
      </p:sp>
      <p:sp>
        <p:nvSpPr>
          <p:cNvPr id="4" name="Slide Number Placeholder 3"/>
          <p:cNvSpPr>
            <a:spLocks noGrp="1"/>
          </p:cNvSpPr>
          <p:nvPr>
            <p:ph type="sldNum" sz="quarter" idx="10"/>
          </p:nvPr>
        </p:nvSpPr>
        <p:spPr/>
        <p:txBody>
          <a:bodyPr/>
          <a:lstStyle/>
          <a:p>
            <a:fld id="{60FB1307-1F50-4DB0-9CD2-C9A18C8ACC11}" type="slidenum">
              <a:rPr lang="en-US" smtClean="0"/>
              <a:t>7</a:t>
            </a:fld>
            <a:endParaRPr lang="en-US"/>
          </a:p>
        </p:txBody>
      </p:sp>
    </p:spTree>
    <p:extLst>
      <p:ext uri="{BB962C8B-B14F-4D97-AF65-F5344CB8AC3E}">
        <p14:creationId xmlns:p14="http://schemas.microsoft.com/office/powerpoint/2010/main" val="994090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12</a:t>
            </a:fld>
            <a:endParaRPr lang="en-US"/>
          </a:p>
        </p:txBody>
      </p:sp>
    </p:spTree>
    <p:extLst>
      <p:ext uri="{BB962C8B-B14F-4D97-AF65-F5344CB8AC3E}">
        <p14:creationId xmlns:p14="http://schemas.microsoft.com/office/powerpoint/2010/main" val="211347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Slide</a:t>
            </a:r>
          </a:p>
        </p:txBody>
      </p:sp>
      <p:sp>
        <p:nvSpPr>
          <p:cNvPr id="4" name="Slide Number Placeholder 3"/>
          <p:cNvSpPr>
            <a:spLocks noGrp="1"/>
          </p:cNvSpPr>
          <p:nvPr>
            <p:ph type="sldNum" sz="quarter" idx="10"/>
          </p:nvPr>
        </p:nvSpPr>
        <p:spPr/>
        <p:txBody>
          <a:bodyPr/>
          <a:lstStyle/>
          <a:p>
            <a:fld id="{60FB1307-1F50-4DB0-9CD2-C9A18C8ACC11}" type="slidenum">
              <a:rPr lang="en-US" smtClean="0"/>
              <a:t>15</a:t>
            </a:fld>
            <a:endParaRPr lang="en-US"/>
          </a:p>
        </p:txBody>
      </p:sp>
    </p:spTree>
    <p:extLst>
      <p:ext uri="{BB962C8B-B14F-4D97-AF65-F5344CB8AC3E}">
        <p14:creationId xmlns:p14="http://schemas.microsoft.com/office/powerpoint/2010/main" val="2810873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p:spTree>
      <p:nvGrpSpPr>
        <p:cNvPr id="1" name=""/>
        <p:cNvGrpSpPr/>
        <p:nvPr/>
      </p:nvGrpSpPr>
      <p:grpSpPr>
        <a:xfrm>
          <a:off x="0" y="0"/>
          <a:ext cx="0" cy="0"/>
          <a:chOff x="0" y="0"/>
          <a:chExt cx="0" cy="0"/>
        </a:xfrm>
      </p:grpSpPr>
      <p:grpSp>
        <p:nvGrpSpPr>
          <p:cNvPr id="20" name="Group 19"/>
          <p:cNvGrpSpPr/>
          <p:nvPr userDrawn="1"/>
        </p:nvGrpSpPr>
        <p:grpSpPr>
          <a:xfrm>
            <a:off x="304801" y="148159"/>
            <a:ext cx="11366339" cy="688237"/>
            <a:chOff x="304801" y="148159"/>
            <a:chExt cx="11366339" cy="688237"/>
          </a:xfrm>
        </p:grpSpPr>
        <p:sp>
          <p:nvSpPr>
            <p:cNvPr id="14"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5" name="Straight Connector 14"/>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Rectangle 20"/>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65F3D7D0-E308-4D29-88F4-FBB9D65DC599}" type="datetime1">
              <a:rPr lang="en-US" smtClean="0"/>
              <a:t>2/11/2021</a:t>
            </a:fld>
            <a:endParaRPr lang="en-US" dirty="0"/>
          </a:p>
        </p:txBody>
      </p:sp>
      <p:sp>
        <p:nvSpPr>
          <p:cNvPr id="23"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a:p>
        </p:txBody>
      </p:sp>
    </p:spTree>
    <p:extLst>
      <p:ext uri="{BB962C8B-B14F-4D97-AF65-F5344CB8AC3E}">
        <p14:creationId xmlns:p14="http://schemas.microsoft.com/office/powerpoint/2010/main" val="78370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2">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8" name="Group 17"/>
          <p:cNvGrpSpPr/>
          <p:nvPr userDrawn="1"/>
        </p:nvGrpSpPr>
        <p:grpSpPr>
          <a:xfrm>
            <a:off x="304801" y="148159"/>
            <a:ext cx="11366339" cy="688237"/>
            <a:chOff x="304801" y="148159"/>
            <a:chExt cx="11366339" cy="688237"/>
          </a:xfrm>
        </p:grpSpPr>
        <p:sp>
          <p:nvSpPr>
            <p:cNvPr id="19"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20" name="Straight Connector 19"/>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p:cNvPicPr>
            <p:nvPr/>
          </p:nvPicPr>
          <p:blipFill rotWithShape="1">
            <a:blip r:embed="rId2"/>
            <a:srcRect l="1093" t="2107" r="1046" b="21019"/>
            <a:stretch/>
          </p:blipFill>
          <p:spPr>
            <a:xfrm>
              <a:off x="304804" y="148159"/>
              <a:ext cx="1913694" cy="495300"/>
            </a:xfrm>
            <a:prstGeom prst="rect">
              <a:avLst/>
            </a:prstGeom>
          </p:spPr>
        </p:pic>
      </p:grpSp>
      <p:sp>
        <p:nvSpPr>
          <p:cNvPr id="22" name="Rectangle 21"/>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63CB888A-206F-45AF-950E-B021DFB8B450}" type="datetime1">
              <a:rPr lang="en-US" smtClean="0"/>
              <a:t>2/11/2021</a:t>
            </a:fld>
            <a:endParaRPr lang="en-US" dirty="0"/>
          </a:p>
        </p:txBody>
      </p:sp>
      <p:sp>
        <p:nvSpPr>
          <p:cNvPr id="24"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a:p>
        </p:txBody>
      </p:sp>
    </p:spTree>
    <p:extLst>
      <p:ext uri="{BB962C8B-B14F-4D97-AF65-F5344CB8AC3E}">
        <p14:creationId xmlns:p14="http://schemas.microsoft.com/office/powerpoint/2010/main" val="127748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No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p:cNvGrpSpPr/>
          <p:nvPr userDrawn="1"/>
        </p:nvGrpSpPr>
        <p:grpSpPr>
          <a:xfrm>
            <a:off x="304801" y="148159"/>
            <a:ext cx="11366339" cy="688237"/>
            <a:chOff x="304801" y="148159"/>
            <a:chExt cx="11366339" cy="688237"/>
          </a:xfrm>
        </p:grpSpPr>
        <p:sp>
          <p:nvSpPr>
            <p:cNvPr id="17"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8" name="Straight Connector 17"/>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32C9CBE-BB3D-4D4A-BBA2-C9CC33C12E4A}" type="datetime1">
              <a:rPr lang="en-US" smtClean="0"/>
              <a:t>2/11/2021</a:t>
            </a:fld>
            <a:endParaRPr lang="en-US" dirty="0"/>
          </a:p>
        </p:txBody>
      </p:sp>
      <p:sp>
        <p:nvSpPr>
          <p:cNvPr id="22"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a:p>
        </p:txBody>
      </p:sp>
    </p:spTree>
    <p:extLst>
      <p:ext uri="{BB962C8B-B14F-4D97-AF65-F5344CB8AC3E}">
        <p14:creationId xmlns:p14="http://schemas.microsoft.com/office/powerpoint/2010/main" val="134778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ODAS Master No Header">
    <p:spTree>
      <p:nvGrpSpPr>
        <p:cNvPr id="1" name=""/>
        <p:cNvGrpSpPr/>
        <p:nvPr/>
      </p:nvGrpSpPr>
      <p:grpSpPr>
        <a:xfrm>
          <a:off x="0" y="0"/>
          <a:ext cx="0" cy="0"/>
          <a:chOff x="0" y="0"/>
          <a:chExt cx="0" cy="0"/>
        </a:xfrm>
      </p:grpSpPr>
      <p:sp>
        <p:nvSpPr>
          <p:cNvPr id="9" name="Rectangle 8"/>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ED02A1B5-AED9-4ED2-876C-3A6D7FD53219}" type="datetime1">
              <a:rPr lang="en-US" smtClean="0"/>
              <a:t>2/11/2021</a:t>
            </a:fld>
            <a:endParaRPr lang="en-US" dirty="0"/>
          </a:p>
        </p:txBody>
      </p:sp>
      <p:sp>
        <p:nvSpPr>
          <p:cNvPr id="11"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a:p>
        </p:txBody>
      </p:sp>
    </p:spTree>
    <p:extLst>
      <p:ext uri="{BB962C8B-B14F-4D97-AF65-F5344CB8AC3E}">
        <p14:creationId xmlns:p14="http://schemas.microsoft.com/office/powerpoint/2010/main" val="41819767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2790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7" r:id="rId4"/>
  </p:sldLayoutIdLst>
  <p:hf sldNum="0"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lassroomclipboard.com/830067/Test/C3C50C36-48CC-4FE8-9343-B1A289F3440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hprim@daodas.sc.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justplainkillers.com/toolki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gcc02.safelinks.protection.outlook.com/?url=http%3A%2F%2Fncweb.pire.org%2Fscdocuments%2Fmockup.htm&amp;data=04%7C01%7Cmnienhius%40daodas.sc.gov%7Cad76808288ce4aad6e6a08d8802d44c7%7Ce9f8d01480d84f27b0d6c3d6c085fcdd%7C1%7C1%7C637400279215840727%7CUnknown%7CTWFpbGZsb3d8eyJWIjoiMC4wLjAwMDAiLCJQIjoiV2luMzIiLCJBTiI6Ik1haWwiLCJXVCI6Mn0%3D%7C2000&amp;sdata=j%2BRD2s8zemrQ%2Fyz3RCPM1qZMWld0jwstqLKL%2BxQry5Y%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prevention@daodas.sc.gov" TargetMode="Externa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mcargobe.wordpress.com/2017/1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ncweb.pire.org/" TargetMode="External"/><Relationship Id="rId2" Type="http://schemas.openxmlformats.org/officeDocument/2006/relationships/hyperlink" Target="mailto:cwatkins@daodas.sc.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cgordon@daodas.sc.gov"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mailto:cwatkins@daodas.sc.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surveymonkey.com/r/YH66XG2"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pttcnetwork.org/centers/southeast-pttc/event/southeast-pttc-prevention-equity-summit-202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prevention@daodas.sc.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3005C2EC-2CCF-4280-9D09-F8564F257F25}" type="datetime1">
              <a:rPr lang="en-US" smtClean="0"/>
              <a:t>2/11/2021</a:t>
            </a:fld>
            <a:endParaRPr lang="en-US" dirty="0"/>
          </a:p>
        </p:txBody>
      </p:sp>
      <p:sp>
        <p:nvSpPr>
          <p:cNvPr id="4" name="Title 1"/>
          <p:cNvSpPr txBox="1">
            <a:spLocks/>
          </p:cNvSpPr>
          <p:nvPr/>
        </p:nvSpPr>
        <p:spPr>
          <a:xfrm>
            <a:off x="609600" y="3213100"/>
            <a:ext cx="10989426" cy="1312863"/>
          </a:xfrm>
          <a:prstGeom prst="rect">
            <a:avLst/>
          </a:prstGeom>
        </p:spPr>
        <p:txBody>
          <a:bodyPr anchor="ctr" anchorCtr="1">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rgbClr val="00838B"/>
                </a:solidFill>
              </a:rPr>
              <a:t>DAODAS Updates</a:t>
            </a:r>
          </a:p>
        </p:txBody>
      </p:sp>
      <p:sp>
        <p:nvSpPr>
          <p:cNvPr id="5" name="Subtitle 2"/>
          <p:cNvSpPr txBox="1">
            <a:spLocks/>
          </p:cNvSpPr>
          <p:nvPr/>
        </p:nvSpPr>
        <p:spPr>
          <a:xfrm>
            <a:off x="609600" y="5151863"/>
            <a:ext cx="10972800" cy="148311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200" b="1" dirty="0">
                <a:solidFill>
                  <a:schemeClr val="tx2">
                    <a:lumMod val="50000"/>
                  </a:schemeClr>
                </a:solidFill>
              </a:rPr>
              <a:t>Michelle Nienhius, MPH</a:t>
            </a:r>
          </a:p>
          <a:p>
            <a:pPr algn="ctr"/>
            <a:r>
              <a:rPr lang="en-US" sz="2200" b="1" dirty="0">
                <a:solidFill>
                  <a:schemeClr val="tx2">
                    <a:lumMod val="50000"/>
                  </a:schemeClr>
                </a:solidFill>
              </a:rPr>
              <a:t>Manager, Division of Prevention and Intervention Services</a:t>
            </a:r>
          </a:p>
          <a:p>
            <a:pPr algn="ctr"/>
            <a:r>
              <a:rPr lang="en-US" sz="2200" b="1" dirty="0">
                <a:solidFill>
                  <a:schemeClr val="tx2">
                    <a:lumMod val="50000"/>
                  </a:schemeClr>
                </a:solidFill>
              </a:rPr>
              <a:t>February 11, 2021</a:t>
            </a:r>
          </a:p>
        </p:txBody>
      </p:sp>
      <p:cxnSp>
        <p:nvCxnSpPr>
          <p:cNvPr id="6" name="Straight Connector 5"/>
          <p:cNvCxnSpPr/>
          <p:nvPr/>
        </p:nvCxnSpPr>
        <p:spPr>
          <a:xfrm>
            <a:off x="609600" y="3060700"/>
            <a:ext cx="10972800" cy="17248"/>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4627856"/>
            <a:ext cx="1097280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308182" y="1024394"/>
            <a:ext cx="5575636" cy="1841338"/>
          </a:xfrm>
          <a:prstGeom prst="rect">
            <a:avLst/>
          </a:prstGeom>
        </p:spPr>
      </p:pic>
    </p:spTree>
    <p:extLst>
      <p:ext uri="{BB962C8B-B14F-4D97-AF65-F5344CB8AC3E}">
        <p14:creationId xmlns:p14="http://schemas.microsoft.com/office/powerpoint/2010/main" val="24387572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0BD990-B518-407F-ABED-A7B2153D79FD}"/>
              </a:ext>
            </a:extLst>
          </p:cNvPr>
          <p:cNvSpPr>
            <a:spLocks noGrp="1"/>
          </p:cNvSpPr>
          <p:nvPr>
            <p:ph idx="1"/>
          </p:nvPr>
        </p:nvSpPr>
        <p:spPr>
          <a:xfrm>
            <a:off x="986413" y="1706920"/>
            <a:ext cx="10219173" cy="4752869"/>
          </a:xfrm>
        </p:spPr>
        <p:txBody>
          <a:bodyPr/>
          <a:lstStyle/>
          <a:p>
            <a:r>
              <a:rPr lang="en-US" dirty="0"/>
              <a:t> Test Link: </a:t>
            </a:r>
            <a:r>
              <a:rPr lang="en-US" dirty="0">
                <a:hlinkClick r:id="rId2"/>
              </a:rPr>
              <a:t>https://www.classroomclipboard.com/830067/Test/C3C50C36-48CC-4FE8-9343-B1A289F34409</a:t>
            </a:r>
            <a:endParaRPr lang="en-US" dirty="0"/>
          </a:p>
          <a:p>
            <a:r>
              <a:rPr lang="en-US" dirty="0"/>
              <a:t> The test can be taken </a:t>
            </a:r>
            <a:r>
              <a:rPr lang="en-US" b="1" dirty="0"/>
              <a:t>online using link above and code (FEFAHFF). </a:t>
            </a:r>
            <a:r>
              <a:rPr lang="en-US" dirty="0"/>
              <a:t>The participant has </a:t>
            </a:r>
            <a:r>
              <a:rPr lang="en-US" b="1" dirty="0"/>
              <a:t>30 minutes to complete the test</a:t>
            </a:r>
            <a:r>
              <a:rPr lang="en-US" dirty="0"/>
              <a:t>. The test is saved in the DAODAS account. </a:t>
            </a:r>
          </a:p>
          <a:p>
            <a:r>
              <a:rPr lang="en-US" dirty="0"/>
              <a:t>At the conclusion of the course, please send the following information for us to email you the scores and test results back: </a:t>
            </a:r>
          </a:p>
          <a:p>
            <a:pPr lvl="1"/>
            <a:r>
              <a:rPr lang="en-US" dirty="0"/>
              <a:t>first and last name of the participant (we need to know the exact name they register with to take the test) and the date of the training. </a:t>
            </a:r>
          </a:p>
          <a:p>
            <a:pPr lvl="1"/>
            <a:r>
              <a:rPr lang="en-US" dirty="0"/>
              <a:t>Email that information to: DAODAS - STEP Program email: daodas.stepprogram@daodas.sc.gov</a:t>
            </a:r>
          </a:p>
          <a:p>
            <a:r>
              <a:rPr lang="en-US" b="1" dirty="0"/>
              <a:t>All paperwork will also need to be submitted to DAODAS for certification cards to be mailed out. </a:t>
            </a:r>
            <a:r>
              <a:rPr lang="en-US" dirty="0"/>
              <a:t>Certification cards will not be sent out right away as we are working remotely and not in the office at this time. Please provide the participant with a letter indicating they successfully completed the course if they need proof of certification/completion until the card is processed.</a:t>
            </a:r>
          </a:p>
          <a:p>
            <a:endParaRPr lang="en-US" dirty="0"/>
          </a:p>
        </p:txBody>
      </p:sp>
      <p:sp>
        <p:nvSpPr>
          <p:cNvPr id="3" name="Date Placeholder 2">
            <a:extLst>
              <a:ext uri="{FF2B5EF4-FFF2-40B4-BE49-F238E27FC236}">
                <a16:creationId xmlns:a16="http://schemas.microsoft.com/office/drawing/2014/main" id="{45377404-DC13-4143-B66F-35576A987B9D}"/>
              </a:ext>
            </a:extLst>
          </p:cNvPr>
          <p:cNvSpPr>
            <a:spLocks noGrp="1"/>
          </p:cNvSpPr>
          <p:nvPr>
            <p:ph type="dt" sz="half" idx="2"/>
          </p:nvPr>
        </p:nvSpPr>
        <p:spPr/>
        <p:txBody>
          <a:bodyPr/>
          <a:lstStyle/>
          <a:p>
            <a:fld id="{63CB888A-206F-45AF-950E-B021DFB8B450}" type="datetime1">
              <a:rPr lang="en-US" smtClean="0"/>
              <a:t>2/11/2021</a:t>
            </a:fld>
            <a:endParaRPr lang="en-US" dirty="0"/>
          </a:p>
        </p:txBody>
      </p:sp>
      <p:sp>
        <p:nvSpPr>
          <p:cNvPr id="6" name="Rectangle 5">
            <a:extLst>
              <a:ext uri="{FF2B5EF4-FFF2-40B4-BE49-F238E27FC236}">
                <a16:creationId xmlns:a16="http://schemas.microsoft.com/office/drawing/2014/main" id="{9AC8EF65-5DE5-4296-A3BD-3854B172734E}"/>
              </a:ext>
            </a:extLst>
          </p:cNvPr>
          <p:cNvSpPr/>
          <p:nvPr/>
        </p:nvSpPr>
        <p:spPr>
          <a:xfrm>
            <a:off x="946220" y="734326"/>
            <a:ext cx="3235181" cy="646331"/>
          </a:xfrm>
          <a:prstGeom prst="rect">
            <a:avLst/>
          </a:prstGeom>
        </p:spPr>
        <p:txBody>
          <a:bodyPr wrap="none">
            <a:spAutoFit/>
          </a:bodyPr>
          <a:lstStyle/>
          <a:p>
            <a:r>
              <a:rPr lang="en-US" sz="3600" dirty="0">
                <a:solidFill>
                  <a:srgbClr val="00838B"/>
                </a:solidFill>
              </a:rPr>
              <a:t>PREP Reminders</a:t>
            </a:r>
          </a:p>
        </p:txBody>
      </p:sp>
      <p:cxnSp>
        <p:nvCxnSpPr>
          <p:cNvPr id="7" name="Straight Connector 6">
            <a:extLst>
              <a:ext uri="{FF2B5EF4-FFF2-40B4-BE49-F238E27FC236}">
                <a16:creationId xmlns:a16="http://schemas.microsoft.com/office/drawing/2014/main" id="{7753A97F-AD76-492B-B7DD-E87306C6BF5F}"/>
              </a:ext>
            </a:extLst>
          </p:cNvPr>
          <p:cNvCxnSpPr/>
          <p:nvPr/>
        </p:nvCxnSpPr>
        <p:spPr>
          <a:xfrm>
            <a:off x="946220" y="1380657"/>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63D91E4-4250-401E-ACE3-0D1FD6901575}"/>
              </a:ext>
            </a:extLst>
          </p:cNvPr>
          <p:cNvPicPr>
            <a:picLocks noChangeAspect="1"/>
          </p:cNvPicPr>
          <p:nvPr/>
        </p:nvPicPr>
        <p:blipFill>
          <a:blip r:embed="rId3"/>
          <a:stretch>
            <a:fillRect/>
          </a:stretch>
        </p:blipFill>
        <p:spPr>
          <a:xfrm>
            <a:off x="10370581" y="734326"/>
            <a:ext cx="1268078" cy="853514"/>
          </a:xfrm>
          <a:prstGeom prst="rect">
            <a:avLst/>
          </a:prstGeom>
        </p:spPr>
      </p:pic>
    </p:spTree>
    <p:extLst>
      <p:ext uri="{BB962C8B-B14F-4D97-AF65-F5344CB8AC3E}">
        <p14:creationId xmlns:p14="http://schemas.microsoft.com/office/powerpoint/2010/main" val="299582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6C2EFC-6D78-42EE-A328-C1ED4140A10F}"/>
              </a:ext>
            </a:extLst>
          </p:cNvPr>
          <p:cNvSpPr>
            <a:spLocks noGrp="1"/>
          </p:cNvSpPr>
          <p:nvPr>
            <p:ph idx="1"/>
          </p:nvPr>
        </p:nvSpPr>
        <p:spPr>
          <a:xfrm>
            <a:off x="946221" y="1845734"/>
            <a:ext cx="10209460" cy="1239094"/>
          </a:xfrm>
        </p:spPr>
        <p:txBody>
          <a:bodyPr/>
          <a:lstStyle/>
          <a:p>
            <a:r>
              <a:rPr lang="en-US" dirty="0"/>
              <a:t>Information will be forthcoming to the Agency Director’s from Harry Prim  </a:t>
            </a:r>
          </a:p>
          <a:p>
            <a:r>
              <a:rPr lang="en-US" dirty="0"/>
              <a:t>Questions: </a:t>
            </a:r>
            <a:r>
              <a:rPr lang="en-US" dirty="0">
                <a:hlinkClick r:id="rId2"/>
              </a:rPr>
              <a:t>hprim@daodas.sc.gov</a:t>
            </a:r>
            <a:endParaRPr lang="en-US" dirty="0"/>
          </a:p>
          <a:p>
            <a:endParaRPr lang="en-US" dirty="0"/>
          </a:p>
        </p:txBody>
      </p:sp>
      <p:sp>
        <p:nvSpPr>
          <p:cNvPr id="3" name="Date Placeholder 2">
            <a:extLst>
              <a:ext uri="{FF2B5EF4-FFF2-40B4-BE49-F238E27FC236}">
                <a16:creationId xmlns:a16="http://schemas.microsoft.com/office/drawing/2014/main" id="{E2C07057-E785-4EAD-9C36-9C7262B6A3E6}"/>
              </a:ext>
            </a:extLst>
          </p:cNvPr>
          <p:cNvSpPr>
            <a:spLocks noGrp="1"/>
          </p:cNvSpPr>
          <p:nvPr>
            <p:ph type="dt" sz="half" idx="2"/>
          </p:nvPr>
        </p:nvSpPr>
        <p:spPr/>
        <p:txBody>
          <a:bodyPr/>
          <a:lstStyle/>
          <a:p>
            <a:fld id="{63CB888A-206F-45AF-950E-B021DFB8B450}" type="datetime1">
              <a:rPr lang="en-US" smtClean="0"/>
              <a:t>2/11/2021</a:t>
            </a:fld>
            <a:endParaRPr lang="en-US" dirty="0"/>
          </a:p>
        </p:txBody>
      </p:sp>
      <p:sp>
        <p:nvSpPr>
          <p:cNvPr id="4" name="Rectangle 3">
            <a:extLst>
              <a:ext uri="{FF2B5EF4-FFF2-40B4-BE49-F238E27FC236}">
                <a16:creationId xmlns:a16="http://schemas.microsoft.com/office/drawing/2014/main" id="{D54EF996-35CD-4802-9C11-1A18CC8BE3F4}"/>
              </a:ext>
            </a:extLst>
          </p:cNvPr>
          <p:cNvSpPr/>
          <p:nvPr/>
        </p:nvSpPr>
        <p:spPr>
          <a:xfrm>
            <a:off x="946220" y="734326"/>
            <a:ext cx="2610524" cy="646331"/>
          </a:xfrm>
          <a:prstGeom prst="rect">
            <a:avLst/>
          </a:prstGeom>
        </p:spPr>
        <p:txBody>
          <a:bodyPr wrap="square">
            <a:spAutoFit/>
          </a:bodyPr>
          <a:lstStyle/>
          <a:p>
            <a:r>
              <a:rPr lang="en-US" sz="3600" dirty="0">
                <a:solidFill>
                  <a:srgbClr val="00838B"/>
                </a:solidFill>
              </a:rPr>
              <a:t>County Plans</a:t>
            </a:r>
          </a:p>
        </p:txBody>
      </p:sp>
      <p:cxnSp>
        <p:nvCxnSpPr>
          <p:cNvPr id="5" name="Straight Connector 4">
            <a:extLst>
              <a:ext uri="{FF2B5EF4-FFF2-40B4-BE49-F238E27FC236}">
                <a16:creationId xmlns:a16="http://schemas.microsoft.com/office/drawing/2014/main" id="{FD589971-0339-4706-BB44-97E0303C130E}"/>
              </a:ext>
            </a:extLst>
          </p:cNvPr>
          <p:cNvCxnSpPr/>
          <p:nvPr/>
        </p:nvCxnSpPr>
        <p:spPr>
          <a:xfrm>
            <a:off x="946220" y="1380657"/>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75943E6-5BE1-48CF-A13A-F106C1540B41}"/>
              </a:ext>
            </a:extLst>
          </p:cNvPr>
          <p:cNvPicPr>
            <a:picLocks noChangeAspect="1"/>
          </p:cNvPicPr>
          <p:nvPr/>
        </p:nvPicPr>
        <p:blipFill>
          <a:blip r:embed="rId3"/>
          <a:stretch>
            <a:fillRect/>
          </a:stretch>
        </p:blipFill>
        <p:spPr>
          <a:xfrm>
            <a:off x="8232389" y="4280597"/>
            <a:ext cx="3284695" cy="1847641"/>
          </a:xfrm>
          <a:prstGeom prst="rect">
            <a:avLst/>
          </a:prstGeom>
        </p:spPr>
      </p:pic>
    </p:spTree>
    <p:extLst>
      <p:ext uri="{BB962C8B-B14F-4D97-AF65-F5344CB8AC3E}">
        <p14:creationId xmlns:p14="http://schemas.microsoft.com/office/powerpoint/2010/main" val="3552091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CBB056-23E0-44FC-9795-B65CDB62B1D2}"/>
              </a:ext>
            </a:extLst>
          </p:cNvPr>
          <p:cNvSpPr>
            <a:spLocks noGrp="1"/>
          </p:cNvSpPr>
          <p:nvPr>
            <p:ph idx="1"/>
          </p:nvPr>
        </p:nvSpPr>
        <p:spPr>
          <a:xfrm>
            <a:off x="311499" y="1557501"/>
            <a:ext cx="11445072" cy="4642327"/>
          </a:xfrm>
        </p:spPr>
        <p:txBody>
          <a:bodyPr/>
          <a:lstStyle/>
          <a:p>
            <a:r>
              <a:rPr lang="en-US" dirty="0"/>
              <a:t>In addition to the </a:t>
            </a:r>
            <a:r>
              <a:rPr lang="en-US" b="1" dirty="0"/>
              <a:t>2-national take-back days</a:t>
            </a:r>
            <a:r>
              <a:rPr lang="en-US" dirty="0"/>
              <a:t>, we would like for agencies to consider the promotion of </a:t>
            </a:r>
            <a:r>
              <a:rPr lang="en-US" b="1" dirty="0"/>
              <a:t>Safe Disposal (through </a:t>
            </a:r>
            <a:r>
              <a:rPr lang="en-US" b="1" dirty="0" err="1"/>
              <a:t>Deterra</a:t>
            </a:r>
            <a:r>
              <a:rPr lang="en-US" b="1" dirty="0"/>
              <a:t>/permanent drop-box locations and take-back days) as well as the availability of Narcan throughout the year.</a:t>
            </a:r>
            <a:r>
              <a:rPr lang="en-US" dirty="0"/>
              <a:t> Chernoff Newman has some media tools to promote local events, locations, etc. throughout the year. The tools include </a:t>
            </a:r>
            <a:r>
              <a:rPr lang="en-US" b="1" dirty="0"/>
              <a:t>sample radio scripts, news releases and social media content/ graphics for social media </a:t>
            </a:r>
            <a:r>
              <a:rPr lang="en-US" dirty="0"/>
              <a:t>for the following timeframes:</a:t>
            </a:r>
          </a:p>
          <a:p>
            <a:r>
              <a:rPr lang="en-US" dirty="0"/>
              <a:t>2021 Valentine’s Day-coming up this weekend,</a:t>
            </a:r>
          </a:p>
          <a:p>
            <a:r>
              <a:rPr lang="en-US" dirty="0"/>
              <a:t>2021 National Take Back Day in April</a:t>
            </a:r>
          </a:p>
          <a:p>
            <a:r>
              <a:rPr lang="en-US" dirty="0"/>
              <a:t>2021 National Best Friend’s Day in June</a:t>
            </a:r>
          </a:p>
          <a:p>
            <a:r>
              <a:rPr lang="en-US" dirty="0"/>
              <a:t>2021 Overdose Awareness Day in August</a:t>
            </a:r>
          </a:p>
          <a:p>
            <a:r>
              <a:rPr lang="en-US" dirty="0"/>
              <a:t>2021 Holiday Season</a:t>
            </a:r>
          </a:p>
          <a:p>
            <a:r>
              <a:rPr lang="en-US" dirty="0"/>
              <a:t> The resources can be downloaded from the JPK tool-kit page: </a:t>
            </a:r>
            <a:r>
              <a:rPr lang="en-US" u="sng" dirty="0">
                <a:hlinkClick r:id="rId3"/>
              </a:rPr>
              <a:t>http://justplainkillers.com/toolkit/</a:t>
            </a:r>
            <a:endParaRPr lang="en-US" dirty="0"/>
          </a:p>
          <a:p>
            <a:endParaRPr lang="en-US" dirty="0"/>
          </a:p>
        </p:txBody>
      </p:sp>
      <p:sp>
        <p:nvSpPr>
          <p:cNvPr id="3" name="Date Placeholder 2">
            <a:extLst>
              <a:ext uri="{FF2B5EF4-FFF2-40B4-BE49-F238E27FC236}">
                <a16:creationId xmlns:a16="http://schemas.microsoft.com/office/drawing/2014/main" id="{49999E60-6F7C-4C21-826A-3E86322989C7}"/>
              </a:ext>
            </a:extLst>
          </p:cNvPr>
          <p:cNvSpPr>
            <a:spLocks noGrp="1"/>
          </p:cNvSpPr>
          <p:nvPr>
            <p:ph type="dt" sz="half" idx="2"/>
          </p:nvPr>
        </p:nvSpPr>
        <p:spPr/>
        <p:txBody>
          <a:bodyPr/>
          <a:lstStyle/>
          <a:p>
            <a:fld id="{63CB888A-206F-45AF-950E-B021DFB8B450}" type="datetime1">
              <a:rPr lang="en-US" smtClean="0"/>
              <a:t>2/11/2021</a:t>
            </a:fld>
            <a:endParaRPr lang="en-US" dirty="0"/>
          </a:p>
        </p:txBody>
      </p:sp>
      <p:sp>
        <p:nvSpPr>
          <p:cNvPr id="4" name="Rectangle 3">
            <a:extLst>
              <a:ext uri="{FF2B5EF4-FFF2-40B4-BE49-F238E27FC236}">
                <a16:creationId xmlns:a16="http://schemas.microsoft.com/office/drawing/2014/main" id="{7B370F5E-7BCE-4447-AD17-705123B14B5E}"/>
              </a:ext>
            </a:extLst>
          </p:cNvPr>
          <p:cNvSpPr/>
          <p:nvPr/>
        </p:nvSpPr>
        <p:spPr>
          <a:xfrm>
            <a:off x="917750" y="734326"/>
            <a:ext cx="6777946" cy="646331"/>
          </a:xfrm>
          <a:prstGeom prst="rect">
            <a:avLst/>
          </a:prstGeom>
        </p:spPr>
        <p:txBody>
          <a:bodyPr wrap="none">
            <a:spAutoFit/>
          </a:bodyPr>
          <a:lstStyle/>
          <a:p>
            <a:r>
              <a:rPr lang="en-US" sz="3600" dirty="0">
                <a:solidFill>
                  <a:srgbClr val="00838B"/>
                </a:solidFill>
              </a:rPr>
              <a:t>Just Plain Killers Campaign Updates</a:t>
            </a:r>
          </a:p>
        </p:txBody>
      </p:sp>
      <p:cxnSp>
        <p:nvCxnSpPr>
          <p:cNvPr id="5" name="Straight Connector 4">
            <a:extLst>
              <a:ext uri="{FF2B5EF4-FFF2-40B4-BE49-F238E27FC236}">
                <a16:creationId xmlns:a16="http://schemas.microsoft.com/office/drawing/2014/main" id="{0D601BF7-898A-4D85-B208-E6D373C6FC27}"/>
              </a:ext>
            </a:extLst>
          </p:cNvPr>
          <p:cNvCxnSpPr/>
          <p:nvPr/>
        </p:nvCxnSpPr>
        <p:spPr>
          <a:xfrm>
            <a:off x="946220" y="1380657"/>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ock, device, gauge&#10;&#10;Description automatically generated">
            <a:extLst>
              <a:ext uri="{FF2B5EF4-FFF2-40B4-BE49-F238E27FC236}">
                <a16:creationId xmlns:a16="http://schemas.microsoft.com/office/drawing/2014/main" id="{53097A80-2F22-4C97-89DD-6996249C09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0302" y="3499338"/>
            <a:ext cx="4369317" cy="649226"/>
          </a:xfrm>
          <a:prstGeom prst="rect">
            <a:avLst/>
          </a:prstGeom>
        </p:spPr>
      </p:pic>
    </p:spTree>
    <p:extLst>
      <p:ext uri="{BB962C8B-B14F-4D97-AF65-F5344CB8AC3E}">
        <p14:creationId xmlns:p14="http://schemas.microsoft.com/office/powerpoint/2010/main" val="1776916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8802C23-57B9-4744-80D1-DA5E0F4E478A}"/>
              </a:ext>
            </a:extLst>
          </p:cNvPr>
          <p:cNvPicPr>
            <a:picLocks noGrp="1" noChangeAspect="1"/>
          </p:cNvPicPr>
          <p:nvPr>
            <p:ph idx="1"/>
          </p:nvPr>
        </p:nvPicPr>
        <p:blipFill>
          <a:blip r:embed="rId2"/>
          <a:stretch>
            <a:fillRect/>
          </a:stretch>
        </p:blipFill>
        <p:spPr>
          <a:xfrm>
            <a:off x="9626320" y="745482"/>
            <a:ext cx="2175402" cy="1158171"/>
          </a:xfrm>
          <a:prstGeom prst="rect">
            <a:avLst/>
          </a:prstGeom>
        </p:spPr>
      </p:pic>
      <p:sp>
        <p:nvSpPr>
          <p:cNvPr id="3" name="Date Placeholder 2">
            <a:extLst>
              <a:ext uri="{FF2B5EF4-FFF2-40B4-BE49-F238E27FC236}">
                <a16:creationId xmlns:a16="http://schemas.microsoft.com/office/drawing/2014/main" id="{CA62535A-2DB5-490A-8214-D502E04C2266}"/>
              </a:ext>
            </a:extLst>
          </p:cNvPr>
          <p:cNvSpPr>
            <a:spLocks noGrp="1"/>
          </p:cNvSpPr>
          <p:nvPr>
            <p:ph type="dt" sz="half" idx="2"/>
          </p:nvPr>
        </p:nvSpPr>
        <p:spPr/>
        <p:txBody>
          <a:bodyPr/>
          <a:lstStyle/>
          <a:p>
            <a:fld id="{63CB888A-206F-45AF-950E-B021DFB8B450}" type="datetime1">
              <a:rPr lang="en-US" smtClean="0"/>
              <a:t>2/11/2021</a:t>
            </a:fld>
            <a:endParaRPr lang="en-US" dirty="0"/>
          </a:p>
        </p:txBody>
      </p:sp>
      <p:sp>
        <p:nvSpPr>
          <p:cNvPr id="4" name="Rectangle 3">
            <a:extLst>
              <a:ext uri="{FF2B5EF4-FFF2-40B4-BE49-F238E27FC236}">
                <a16:creationId xmlns:a16="http://schemas.microsoft.com/office/drawing/2014/main" id="{C73F3770-E692-4908-ABBA-073A192BAF40}"/>
              </a:ext>
            </a:extLst>
          </p:cNvPr>
          <p:cNvSpPr/>
          <p:nvPr/>
        </p:nvSpPr>
        <p:spPr>
          <a:xfrm>
            <a:off x="854109" y="738494"/>
            <a:ext cx="6772590" cy="646331"/>
          </a:xfrm>
          <a:prstGeom prst="rect">
            <a:avLst/>
          </a:prstGeom>
        </p:spPr>
        <p:txBody>
          <a:bodyPr wrap="square">
            <a:spAutoFit/>
          </a:bodyPr>
          <a:lstStyle/>
          <a:p>
            <a:r>
              <a:rPr lang="en-US" sz="3600" dirty="0">
                <a:solidFill>
                  <a:srgbClr val="00838B"/>
                </a:solidFill>
              </a:rPr>
              <a:t>Just Plain Killers Campaign Updates</a:t>
            </a:r>
          </a:p>
        </p:txBody>
      </p:sp>
      <p:cxnSp>
        <p:nvCxnSpPr>
          <p:cNvPr id="5" name="Straight Connector 4">
            <a:extLst>
              <a:ext uri="{FF2B5EF4-FFF2-40B4-BE49-F238E27FC236}">
                <a16:creationId xmlns:a16="http://schemas.microsoft.com/office/drawing/2014/main" id="{E0F1E6C1-B4B9-4DE8-9EAB-8D1B751D1792}"/>
              </a:ext>
            </a:extLst>
          </p:cNvPr>
          <p:cNvCxnSpPr/>
          <p:nvPr/>
        </p:nvCxnSpPr>
        <p:spPr>
          <a:xfrm>
            <a:off x="946220" y="1380657"/>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8063CAB-E626-42C3-9FE4-FCAC010F500F}"/>
              </a:ext>
            </a:extLst>
          </p:cNvPr>
          <p:cNvSpPr/>
          <p:nvPr/>
        </p:nvSpPr>
        <p:spPr>
          <a:xfrm>
            <a:off x="946220" y="1440940"/>
            <a:ext cx="9926096" cy="2031325"/>
          </a:xfrm>
          <a:prstGeom prst="rect">
            <a:avLst/>
          </a:prstGeom>
        </p:spPr>
        <p:txBody>
          <a:bodyPr wrap="square">
            <a:spAutoFit/>
          </a:bodyPr>
          <a:lstStyle/>
          <a:p>
            <a:r>
              <a:rPr lang="en-US" b="1" dirty="0"/>
              <a:t>CAMPAIGN FOCUS </a:t>
            </a:r>
            <a:r>
              <a:rPr lang="en-US" dirty="0"/>
              <a:t>:</a:t>
            </a:r>
          </a:p>
          <a:p>
            <a:r>
              <a:rPr lang="en-US" dirty="0"/>
              <a:t>Community outreach to generate behavior change assisting in driving “Just Plain Killers” objective to stop South Carolina’s opioid epidemic. Our approach will be to create a high awareness in local communities as to why Narcan should be available and where to obtain it if you need it as well as driving South Carolinians to do regular medicine cabinet checks to ensure safe storage and proper disposal. </a:t>
            </a:r>
          </a:p>
          <a:p>
            <a:r>
              <a:rPr lang="en-US" b="1" dirty="0"/>
              <a:t>CAMPAIGN TARGET: </a:t>
            </a:r>
          </a:p>
          <a:p>
            <a:endParaRPr lang="en-US" dirty="0"/>
          </a:p>
        </p:txBody>
      </p:sp>
      <p:sp>
        <p:nvSpPr>
          <p:cNvPr id="8" name="Rectangle 7">
            <a:extLst>
              <a:ext uri="{FF2B5EF4-FFF2-40B4-BE49-F238E27FC236}">
                <a16:creationId xmlns:a16="http://schemas.microsoft.com/office/drawing/2014/main" id="{55096F0A-E4FE-4E01-979B-920C1BEB212F}"/>
              </a:ext>
            </a:extLst>
          </p:cNvPr>
          <p:cNvSpPr/>
          <p:nvPr/>
        </p:nvSpPr>
        <p:spPr>
          <a:xfrm>
            <a:off x="1187380" y="3151496"/>
            <a:ext cx="10058400" cy="1200329"/>
          </a:xfrm>
          <a:prstGeom prst="rect">
            <a:avLst/>
          </a:prstGeom>
        </p:spPr>
        <p:txBody>
          <a:bodyPr wrap="square">
            <a:spAutoFit/>
          </a:bodyPr>
          <a:lstStyle/>
          <a:p>
            <a:r>
              <a:rPr lang="en-US" dirty="0"/>
              <a:t>❑	General Market with focus on adult women that influence and take care of vulnerable groups most impacted by potential opioid misuse.</a:t>
            </a:r>
          </a:p>
          <a:p>
            <a:r>
              <a:rPr lang="en-US" dirty="0"/>
              <a:t>❑	Vulnerable: Adult parents, teenagers, family/friends with mental health challenges, athletes/people who have had surgery requiring opioids</a:t>
            </a:r>
          </a:p>
        </p:txBody>
      </p:sp>
      <p:sp>
        <p:nvSpPr>
          <p:cNvPr id="9" name="Rectangle 8">
            <a:extLst>
              <a:ext uri="{FF2B5EF4-FFF2-40B4-BE49-F238E27FC236}">
                <a16:creationId xmlns:a16="http://schemas.microsoft.com/office/drawing/2014/main" id="{D309490F-B6AC-4952-BD11-264EACE86EB0}"/>
              </a:ext>
            </a:extLst>
          </p:cNvPr>
          <p:cNvSpPr/>
          <p:nvPr/>
        </p:nvSpPr>
        <p:spPr>
          <a:xfrm>
            <a:off x="946220" y="4351825"/>
            <a:ext cx="2451312" cy="369332"/>
          </a:xfrm>
          <a:prstGeom prst="rect">
            <a:avLst/>
          </a:prstGeom>
        </p:spPr>
        <p:txBody>
          <a:bodyPr wrap="none">
            <a:spAutoFit/>
          </a:bodyPr>
          <a:lstStyle/>
          <a:p>
            <a:r>
              <a:rPr lang="en-US" b="1" dirty="0"/>
              <a:t>PAID MEDIA OVERVIEW</a:t>
            </a:r>
          </a:p>
        </p:txBody>
      </p:sp>
      <p:sp>
        <p:nvSpPr>
          <p:cNvPr id="10" name="Rectangle 9">
            <a:extLst>
              <a:ext uri="{FF2B5EF4-FFF2-40B4-BE49-F238E27FC236}">
                <a16:creationId xmlns:a16="http://schemas.microsoft.com/office/drawing/2014/main" id="{F8918911-E4A6-4979-B747-2407C2BCF30C}"/>
              </a:ext>
            </a:extLst>
          </p:cNvPr>
          <p:cNvSpPr/>
          <p:nvPr/>
        </p:nvSpPr>
        <p:spPr>
          <a:xfrm>
            <a:off x="856622" y="4729637"/>
            <a:ext cx="5052646" cy="1477328"/>
          </a:xfrm>
          <a:prstGeom prst="rect">
            <a:avLst/>
          </a:prstGeom>
        </p:spPr>
        <p:txBody>
          <a:bodyPr wrap="square">
            <a:spAutoFit/>
          </a:bodyPr>
          <a:lstStyle/>
          <a:p>
            <a:r>
              <a:rPr lang="en-US" dirty="0"/>
              <a:t>❑Local Radio: 5,408 :30 Commercials</a:t>
            </a:r>
          </a:p>
          <a:p>
            <a:r>
              <a:rPr lang="en-US" dirty="0"/>
              <a:t>❑Total Traffic Network: 7268 :10 &amp; :15 Commercials</a:t>
            </a:r>
          </a:p>
          <a:p>
            <a:r>
              <a:rPr lang="en-US" dirty="0"/>
              <a:t>❑Streaming Audio:  875,000 Impressions</a:t>
            </a:r>
          </a:p>
          <a:p>
            <a:r>
              <a:rPr lang="en-US" dirty="0"/>
              <a:t>❑OTT:   2,045,454 Impressions</a:t>
            </a:r>
          </a:p>
          <a:p>
            <a:r>
              <a:rPr lang="en-US" dirty="0"/>
              <a:t>❑Pharmacy Bags: 945,000 impressions</a:t>
            </a:r>
          </a:p>
        </p:txBody>
      </p:sp>
      <p:sp>
        <p:nvSpPr>
          <p:cNvPr id="11" name="Rectangle 10">
            <a:extLst>
              <a:ext uri="{FF2B5EF4-FFF2-40B4-BE49-F238E27FC236}">
                <a16:creationId xmlns:a16="http://schemas.microsoft.com/office/drawing/2014/main" id="{792ABF9C-275C-4CDF-B729-9792A6E4BB23}"/>
              </a:ext>
            </a:extLst>
          </p:cNvPr>
          <p:cNvSpPr/>
          <p:nvPr/>
        </p:nvSpPr>
        <p:spPr>
          <a:xfrm>
            <a:off x="6862619" y="4145433"/>
            <a:ext cx="2561150" cy="369332"/>
          </a:xfrm>
          <a:prstGeom prst="rect">
            <a:avLst/>
          </a:prstGeom>
        </p:spPr>
        <p:txBody>
          <a:bodyPr wrap="none">
            <a:spAutoFit/>
          </a:bodyPr>
          <a:lstStyle/>
          <a:p>
            <a:r>
              <a:rPr lang="en-US" b="1" dirty="0"/>
              <a:t>BONUS MEDIA OVERIEW</a:t>
            </a:r>
          </a:p>
        </p:txBody>
      </p:sp>
      <p:sp>
        <p:nvSpPr>
          <p:cNvPr id="12" name="Rectangle 11">
            <a:extLst>
              <a:ext uri="{FF2B5EF4-FFF2-40B4-BE49-F238E27FC236}">
                <a16:creationId xmlns:a16="http://schemas.microsoft.com/office/drawing/2014/main" id="{5C07D730-9DF5-401D-9189-AAE96C99663C}"/>
              </a:ext>
            </a:extLst>
          </p:cNvPr>
          <p:cNvSpPr/>
          <p:nvPr/>
        </p:nvSpPr>
        <p:spPr>
          <a:xfrm>
            <a:off x="6332137" y="4444037"/>
            <a:ext cx="5052646" cy="923330"/>
          </a:xfrm>
          <a:prstGeom prst="rect">
            <a:avLst/>
          </a:prstGeom>
        </p:spPr>
        <p:txBody>
          <a:bodyPr wrap="square">
            <a:spAutoFit/>
          </a:bodyPr>
          <a:lstStyle/>
          <a:p>
            <a:r>
              <a:rPr lang="en-US" dirty="0"/>
              <a:t>❑Local Radio: 5,408 :30 Commercials</a:t>
            </a:r>
          </a:p>
          <a:p>
            <a:r>
              <a:rPr lang="en-US" dirty="0"/>
              <a:t>❑TTN: 7267 :10 &amp; :15 Commercials</a:t>
            </a:r>
          </a:p>
          <a:p>
            <a:r>
              <a:rPr lang="en-US" dirty="0"/>
              <a:t>❑On-air &amp; Social Media Endorsers:</a:t>
            </a:r>
          </a:p>
        </p:txBody>
      </p:sp>
      <p:sp>
        <p:nvSpPr>
          <p:cNvPr id="13" name="Rectangle 12">
            <a:extLst>
              <a:ext uri="{FF2B5EF4-FFF2-40B4-BE49-F238E27FC236}">
                <a16:creationId xmlns:a16="http://schemas.microsoft.com/office/drawing/2014/main" id="{11D0DD2A-36E3-44E4-851E-FD7A1EC3BFB7}"/>
              </a:ext>
            </a:extLst>
          </p:cNvPr>
          <p:cNvSpPr/>
          <p:nvPr/>
        </p:nvSpPr>
        <p:spPr>
          <a:xfrm>
            <a:off x="6332137" y="5237196"/>
            <a:ext cx="5859863" cy="369332"/>
          </a:xfrm>
          <a:prstGeom prst="rect">
            <a:avLst/>
          </a:prstGeom>
        </p:spPr>
        <p:txBody>
          <a:bodyPr wrap="square">
            <a:spAutoFit/>
          </a:bodyPr>
          <a:lstStyle/>
          <a:p>
            <a:r>
              <a:rPr lang="en-US" dirty="0"/>
              <a:t>Charleston, Columbia, Florence, Greenville, Myrtle Beach</a:t>
            </a:r>
          </a:p>
        </p:txBody>
      </p:sp>
      <p:sp>
        <p:nvSpPr>
          <p:cNvPr id="14" name="Rectangle 13">
            <a:extLst>
              <a:ext uri="{FF2B5EF4-FFF2-40B4-BE49-F238E27FC236}">
                <a16:creationId xmlns:a16="http://schemas.microsoft.com/office/drawing/2014/main" id="{BFE7172F-78C8-4BBF-B937-5441E24F4DDE}"/>
              </a:ext>
            </a:extLst>
          </p:cNvPr>
          <p:cNvSpPr/>
          <p:nvPr/>
        </p:nvSpPr>
        <p:spPr>
          <a:xfrm>
            <a:off x="6332137" y="5501203"/>
            <a:ext cx="5583533" cy="923330"/>
          </a:xfrm>
          <a:prstGeom prst="rect">
            <a:avLst/>
          </a:prstGeom>
        </p:spPr>
        <p:txBody>
          <a:bodyPr wrap="square">
            <a:spAutoFit/>
          </a:bodyPr>
          <a:lstStyle/>
          <a:p>
            <a:r>
              <a:rPr lang="en-US" dirty="0"/>
              <a:t>❑Local Events: 10</a:t>
            </a:r>
          </a:p>
          <a:p>
            <a:r>
              <a:rPr lang="en-US" dirty="0"/>
              <a:t>❑Smart Audio: 1,500,000 Impressions</a:t>
            </a:r>
          </a:p>
          <a:p>
            <a:r>
              <a:rPr lang="en-US" dirty="0"/>
              <a:t>❑SC State Network: 3300 Commercials</a:t>
            </a:r>
          </a:p>
        </p:txBody>
      </p:sp>
    </p:spTree>
    <p:extLst>
      <p:ext uri="{BB962C8B-B14F-4D97-AF65-F5344CB8AC3E}">
        <p14:creationId xmlns:p14="http://schemas.microsoft.com/office/powerpoint/2010/main" val="3709057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752952-4843-4E7E-9912-C5FB46BBCF58}"/>
              </a:ext>
            </a:extLst>
          </p:cNvPr>
          <p:cNvSpPr>
            <a:spLocks noGrp="1"/>
          </p:cNvSpPr>
          <p:nvPr>
            <p:ph idx="1"/>
          </p:nvPr>
        </p:nvSpPr>
        <p:spPr>
          <a:xfrm>
            <a:off x="1066799" y="2689795"/>
            <a:ext cx="10058401" cy="2042978"/>
          </a:xfrm>
        </p:spPr>
        <p:txBody>
          <a:bodyPr/>
          <a:lstStyle/>
          <a:p>
            <a:pPr algn="ctr"/>
            <a:r>
              <a:rPr lang="en-US" sz="4800" b="1" dirty="0"/>
              <a:t>Questions?</a:t>
            </a:r>
          </a:p>
        </p:txBody>
      </p:sp>
      <p:sp>
        <p:nvSpPr>
          <p:cNvPr id="2" name="Date Placeholder 1">
            <a:extLst>
              <a:ext uri="{FF2B5EF4-FFF2-40B4-BE49-F238E27FC236}">
                <a16:creationId xmlns:a16="http://schemas.microsoft.com/office/drawing/2014/main" id="{39A629A1-AE64-4FCC-ADD3-A36259DD5FB8}"/>
              </a:ext>
            </a:extLst>
          </p:cNvPr>
          <p:cNvSpPr>
            <a:spLocks noGrp="1"/>
          </p:cNvSpPr>
          <p:nvPr>
            <p:ph type="dt" sz="half" idx="2"/>
          </p:nvPr>
        </p:nvSpPr>
        <p:spPr/>
        <p:txBody>
          <a:bodyPr/>
          <a:lstStyle/>
          <a:p>
            <a:fld id="{ED02A1B5-AED9-4ED2-876C-3A6D7FD53219}" type="datetime1">
              <a:rPr lang="en-US" smtClean="0"/>
              <a:t>2/11/2021</a:t>
            </a:fld>
            <a:endParaRPr lang="en-US" dirty="0"/>
          </a:p>
        </p:txBody>
      </p:sp>
    </p:spTree>
    <p:extLst>
      <p:ext uri="{BB962C8B-B14F-4D97-AF65-F5344CB8AC3E}">
        <p14:creationId xmlns:p14="http://schemas.microsoft.com/office/powerpoint/2010/main" val="1661156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0B3B79E1-1131-491C-9D79-4BFBEB2AEB21}" type="datetime1">
              <a:rPr lang="en-US" smtClean="0"/>
              <a:t>2/11/2021</a:t>
            </a:fld>
            <a:endParaRPr lang="en-US" dirty="0"/>
          </a:p>
        </p:txBody>
      </p:sp>
      <p:grpSp>
        <p:nvGrpSpPr>
          <p:cNvPr id="4" name="Group 3"/>
          <p:cNvGrpSpPr/>
          <p:nvPr/>
        </p:nvGrpSpPr>
        <p:grpSpPr>
          <a:xfrm>
            <a:off x="2249369" y="1352981"/>
            <a:ext cx="7693262" cy="2222899"/>
            <a:chOff x="244245" y="2753517"/>
            <a:chExt cx="7693262" cy="2222899"/>
          </a:xfrm>
        </p:grpSpPr>
        <p:pic>
          <p:nvPicPr>
            <p:cNvPr id="5" name="Picture 4" descr="Screen Shot 2018-09-13 at 5.09.40 PM.png"/>
            <p:cNvPicPr>
              <a:picLocks noChangeAspect="1"/>
            </p:cNvPicPr>
            <p:nvPr/>
          </p:nvPicPr>
          <p:blipFill rotWithShape="1">
            <a:blip r:embed="rId3">
              <a:extLst>
                <a:ext uri="{28A0092B-C50C-407E-A947-70E740481C1C}">
                  <a14:useLocalDpi xmlns:a14="http://schemas.microsoft.com/office/drawing/2010/main" val="0"/>
                </a:ext>
              </a:extLst>
            </a:blip>
            <a:srcRect l="-3194" t="-3060" r="-2442" b="-1901"/>
            <a:stretch/>
          </p:blipFill>
          <p:spPr>
            <a:xfrm>
              <a:off x="244245" y="2753517"/>
              <a:ext cx="2268637" cy="2222899"/>
            </a:xfrm>
            <a:prstGeom prst="rect">
              <a:avLst/>
            </a:prstGeom>
          </p:spPr>
        </p:pic>
        <p:pic>
          <p:nvPicPr>
            <p:cNvPr id="6" name="Picture 5"/>
            <p:cNvPicPr>
              <a:picLocks noChangeAspect="1"/>
            </p:cNvPicPr>
            <p:nvPr/>
          </p:nvPicPr>
          <p:blipFill>
            <a:blip r:embed="rId4"/>
            <a:stretch>
              <a:fillRect/>
            </a:stretch>
          </p:blipFill>
          <p:spPr>
            <a:xfrm>
              <a:off x="2512882" y="2969234"/>
              <a:ext cx="5424625" cy="1791467"/>
            </a:xfrm>
            <a:prstGeom prst="rect">
              <a:avLst/>
            </a:prstGeom>
          </p:spPr>
        </p:pic>
      </p:grpSp>
      <p:sp>
        <p:nvSpPr>
          <p:cNvPr id="7" name="TextBox 6"/>
          <p:cNvSpPr txBox="1"/>
          <p:nvPr/>
        </p:nvSpPr>
        <p:spPr>
          <a:xfrm>
            <a:off x="2209800" y="4271058"/>
            <a:ext cx="7772400" cy="1107996"/>
          </a:xfrm>
          <a:prstGeom prst="rect">
            <a:avLst/>
          </a:prstGeom>
          <a:noFill/>
        </p:spPr>
        <p:txBody>
          <a:bodyPr wrap="square" rtlCol="0">
            <a:spAutoFit/>
          </a:bodyPr>
          <a:lstStyle/>
          <a:p>
            <a:pPr algn="ctr"/>
            <a:r>
              <a:rPr lang="en-US" sz="2200" b="1" dirty="0">
                <a:solidFill>
                  <a:srgbClr val="00838B"/>
                </a:solidFill>
              </a:rPr>
              <a:t>1801 Main Street, 4th Floor • Columbia, South Carolina  29201</a:t>
            </a:r>
          </a:p>
          <a:p>
            <a:pPr algn="ctr"/>
            <a:r>
              <a:rPr lang="en-US" sz="2200" b="1" dirty="0">
                <a:solidFill>
                  <a:srgbClr val="00838B"/>
                </a:solidFill>
              </a:rPr>
              <a:t>telephone: 803-896-5555 • fax: 803-896-5558</a:t>
            </a:r>
          </a:p>
          <a:p>
            <a:pPr algn="ctr"/>
            <a:r>
              <a:rPr lang="en-US" sz="2200" b="1" dirty="0">
                <a:solidFill>
                  <a:srgbClr val="00838B"/>
                </a:solidFill>
              </a:rPr>
              <a:t>www.daodas.sc.gov</a:t>
            </a:r>
          </a:p>
        </p:txBody>
      </p:sp>
      <p:cxnSp>
        <p:nvCxnSpPr>
          <p:cNvPr id="8" name="Straight Connector 7"/>
          <p:cNvCxnSpPr/>
          <p:nvPr/>
        </p:nvCxnSpPr>
        <p:spPr>
          <a:xfrm>
            <a:off x="2324100" y="4271058"/>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24100" y="5379054"/>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066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384082" y="4923166"/>
            <a:ext cx="6480950" cy="718217"/>
          </a:xfrm>
        </p:spPr>
        <p:txBody>
          <a:bodyPr/>
          <a:lstStyle/>
          <a:p>
            <a:pPr marL="0" indent="0">
              <a:buNone/>
            </a:pPr>
            <a:r>
              <a:rPr lang="en-US" sz="3200" u="sng" dirty="0">
                <a:hlinkClick r:id="rId3">
                  <a:extLst>
                    <a:ext uri="{A12FA001-AC4F-418D-AE19-62706E023703}">
                      <ahyp:hlinkClr xmlns:ahyp="http://schemas.microsoft.com/office/drawing/2018/hyperlinkcolor" val="tx"/>
                    </a:ext>
                  </a:extLst>
                </a:hlinkClick>
              </a:rPr>
              <a:t>http://ncweb.pire.org/scdocuments/</a:t>
            </a:r>
            <a:endParaRPr lang="en-US" sz="3200" dirty="0"/>
          </a:p>
          <a:p>
            <a:pPr marL="0" indent="0">
              <a:buNone/>
            </a:pPr>
            <a:endParaRPr lang="en-US" sz="3600" dirty="0">
              <a:solidFill>
                <a:schemeClr val="tx1"/>
              </a:solidFill>
              <a:hlinkClick r:id="rId3">
                <a:extLst>
                  <a:ext uri="{A12FA001-AC4F-418D-AE19-62706E023703}">
                    <ahyp:hlinkClr xmlns:ahyp="http://schemas.microsoft.com/office/drawing/2018/hyperlinkcolor" val="tx"/>
                  </a:ext>
                </a:extLst>
              </a:hlinkClick>
            </a:endParaRPr>
          </a:p>
          <a:p>
            <a:endParaRPr lang="en-US" sz="3600" u="sng" dirty="0">
              <a:hlinkClick r:id="rId3">
                <a:extLst>
                  <a:ext uri="{A12FA001-AC4F-418D-AE19-62706E023703}">
                    <ahyp:hlinkClr xmlns:ahyp="http://schemas.microsoft.com/office/drawing/2018/hyperlinkcolor" val="tx"/>
                  </a:ext>
                </a:extLst>
              </a:hlinkClick>
            </a:endParaRPr>
          </a:p>
        </p:txBody>
      </p:sp>
      <p:sp>
        <p:nvSpPr>
          <p:cNvPr id="2" name="Date Placeholder 1"/>
          <p:cNvSpPr>
            <a:spLocks noGrp="1"/>
          </p:cNvSpPr>
          <p:nvPr>
            <p:ph type="dt" sz="half" idx="2"/>
          </p:nvPr>
        </p:nvSpPr>
        <p:spPr/>
        <p:txBody>
          <a:bodyPr/>
          <a:lstStyle/>
          <a:p>
            <a:fld id="{D8DFA610-B432-4B5B-BD40-24EFE746C561}" type="datetime1">
              <a:rPr lang="en-US" smtClean="0"/>
              <a:t>2/11/2021</a:t>
            </a:fld>
            <a:endParaRPr lang="en-US" dirty="0"/>
          </a:p>
        </p:txBody>
      </p:sp>
      <p:sp>
        <p:nvSpPr>
          <p:cNvPr id="4" name="Title 1"/>
          <p:cNvSpPr txBox="1">
            <a:spLocks/>
          </p:cNvSpPr>
          <p:nvPr/>
        </p:nvSpPr>
        <p:spPr>
          <a:xfrm>
            <a:off x="1079500" y="881066"/>
            <a:ext cx="10058400" cy="6000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a:solidFill>
                  <a:srgbClr val="00838B"/>
                </a:solidFill>
              </a:rPr>
              <a:t>Additions to SC Prevention Documents Website</a:t>
            </a:r>
          </a:p>
        </p:txBody>
      </p:sp>
      <p:sp>
        <p:nvSpPr>
          <p:cNvPr id="5" name="Text Placeholder 4"/>
          <p:cNvSpPr txBox="1">
            <a:spLocks/>
          </p:cNvSpPr>
          <p:nvPr/>
        </p:nvSpPr>
        <p:spPr>
          <a:xfrm>
            <a:off x="3471486" y="1856188"/>
            <a:ext cx="7496827" cy="45720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3600" b="1" dirty="0">
                <a:solidFill>
                  <a:schemeClr val="accent4">
                    <a:lumMod val="75000"/>
                  </a:schemeClr>
                </a:solidFill>
              </a:rPr>
              <a:t> </a:t>
            </a:r>
            <a:endParaRPr lang="en-US" sz="3000" b="1" dirty="0">
              <a:solidFill>
                <a:schemeClr val="accent4">
                  <a:lumMod val="75000"/>
                </a:schemeClr>
              </a:solidFill>
            </a:endParaRPr>
          </a:p>
          <a:p>
            <a:pPr marL="0" indent="0">
              <a:buNone/>
            </a:pPr>
            <a:r>
              <a:rPr lang="en-US" sz="3600" b="1" dirty="0">
                <a:solidFill>
                  <a:schemeClr val="accent4">
                    <a:lumMod val="75000"/>
                  </a:schemeClr>
                </a:solidFill>
              </a:rPr>
              <a:t>  </a:t>
            </a:r>
            <a:endParaRPr lang="en-US" sz="3000" b="1" dirty="0">
              <a:solidFill>
                <a:schemeClr val="accent4">
                  <a:lumMod val="75000"/>
                </a:schemeClr>
              </a:solidFill>
            </a:endParaRPr>
          </a:p>
          <a:p>
            <a:pPr marL="0" indent="0">
              <a:buNone/>
            </a:pPr>
            <a:r>
              <a:rPr lang="en-US" sz="3600" b="1" dirty="0">
                <a:solidFill>
                  <a:schemeClr val="accent4">
                    <a:lumMod val="75000"/>
                  </a:schemeClr>
                </a:solidFill>
              </a:rPr>
              <a:t>  </a:t>
            </a:r>
            <a:endParaRPr lang="en-US" sz="2400" b="1" dirty="0">
              <a:solidFill>
                <a:schemeClr val="accent4">
                  <a:lumMod val="75000"/>
                </a:schemeClr>
              </a:solidFill>
            </a:endParaRPr>
          </a:p>
          <a:p>
            <a:endParaRPr lang="en-US" dirty="0">
              <a:solidFill>
                <a:schemeClr val="tx1"/>
              </a:solidFill>
            </a:endParaRPr>
          </a:p>
        </p:txBody>
      </p:sp>
      <p:cxnSp>
        <p:nvCxnSpPr>
          <p:cNvPr id="6" name="Straight Connector 5"/>
          <p:cNvCxnSpPr/>
          <p:nvPr/>
        </p:nvCxnSpPr>
        <p:spPr>
          <a:xfrm>
            <a:off x="1181100" y="1481141"/>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Fichier:Blue computer icon.svg — Wikipédia">
            <a:extLst>
              <a:ext uri="{FF2B5EF4-FFF2-40B4-BE49-F238E27FC236}">
                <a16:creationId xmlns:a16="http://schemas.microsoft.com/office/drawing/2014/main" id="{7EF81A21-41E8-4844-95CF-D115F6F19B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9287" y="4499180"/>
            <a:ext cx="2646430" cy="1929008"/>
          </a:xfrm>
          <a:prstGeom prst="rect">
            <a:avLst/>
          </a:prstGeom>
        </p:spPr>
      </p:pic>
      <p:pic>
        <p:nvPicPr>
          <p:cNvPr id="9" name="Picture 8">
            <a:extLst>
              <a:ext uri="{FF2B5EF4-FFF2-40B4-BE49-F238E27FC236}">
                <a16:creationId xmlns:a16="http://schemas.microsoft.com/office/drawing/2014/main" id="{ACA278C7-8FBD-471D-9609-1F58B5941481}"/>
              </a:ext>
            </a:extLst>
          </p:cNvPr>
          <p:cNvPicPr>
            <a:picLocks noChangeAspect="1"/>
          </p:cNvPicPr>
          <p:nvPr/>
        </p:nvPicPr>
        <p:blipFill>
          <a:blip r:embed="rId5"/>
          <a:stretch>
            <a:fillRect/>
          </a:stretch>
        </p:blipFill>
        <p:spPr>
          <a:xfrm>
            <a:off x="324931" y="5106626"/>
            <a:ext cx="1509138" cy="1095583"/>
          </a:xfrm>
          <a:prstGeom prst="rect">
            <a:avLst/>
          </a:prstGeom>
        </p:spPr>
      </p:pic>
      <p:sp>
        <p:nvSpPr>
          <p:cNvPr id="10" name="Rectangle 9">
            <a:extLst>
              <a:ext uri="{FF2B5EF4-FFF2-40B4-BE49-F238E27FC236}">
                <a16:creationId xmlns:a16="http://schemas.microsoft.com/office/drawing/2014/main" id="{8D82A2F8-E7C3-49AD-9D61-1CD520E3DF3E}"/>
              </a:ext>
            </a:extLst>
          </p:cNvPr>
          <p:cNvSpPr/>
          <p:nvPr/>
        </p:nvSpPr>
        <p:spPr>
          <a:xfrm>
            <a:off x="324931" y="1569708"/>
            <a:ext cx="11376289" cy="2985433"/>
          </a:xfrm>
          <a:prstGeom prst="rect">
            <a:avLst/>
          </a:prstGeom>
        </p:spPr>
        <p:txBody>
          <a:bodyPr wrap="square">
            <a:spAutoFit/>
          </a:bodyPr>
          <a:lstStyle/>
          <a:p>
            <a:pPr marL="342900" indent="-342900">
              <a:buFont typeface="Arial" panose="020B0604020202020204" pitchFamily="34" charset="0"/>
              <a:buChar char="•"/>
            </a:pPr>
            <a:r>
              <a:rPr lang="en-US" sz="2800" dirty="0"/>
              <a:t>Tall Cop- Jermaine Galloway’s Power Point Templates (State and National Resources)-Main power point, vapes power point and vapes and marijuana power point</a:t>
            </a:r>
          </a:p>
          <a:p>
            <a:endParaRPr lang="en-US" sz="1000" dirty="0"/>
          </a:p>
          <a:p>
            <a:pPr marL="342900" indent="-342900">
              <a:buFont typeface="Arial" panose="020B0604020202020204" pitchFamily="34" charset="0"/>
              <a:buChar char="•"/>
            </a:pPr>
            <a:r>
              <a:rPr lang="en-US" sz="2800" dirty="0"/>
              <a:t>DAODAS Standard Survey Overview Presentation (Prevention Evaluation)</a:t>
            </a:r>
          </a:p>
          <a:p>
            <a:endParaRPr lang="en-US" sz="1000" dirty="0"/>
          </a:p>
          <a:p>
            <a:pPr marL="342900" indent="-342900">
              <a:buFont typeface="Arial" panose="020B0604020202020204" pitchFamily="34" charset="0"/>
              <a:buChar char="•"/>
            </a:pPr>
            <a:r>
              <a:rPr lang="en-US" sz="2800" dirty="0"/>
              <a:t>Presentations from November PQ Meeting: Strengthening Families Program and Engaging the Community through Technology</a:t>
            </a:r>
          </a:p>
        </p:txBody>
      </p:sp>
    </p:spTree>
    <p:extLst>
      <p:ext uri="{BB962C8B-B14F-4D97-AF65-F5344CB8AC3E}">
        <p14:creationId xmlns:p14="http://schemas.microsoft.com/office/powerpoint/2010/main" val="2551069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21CBED-5566-44A4-A464-465722EBBA24}"/>
              </a:ext>
            </a:extLst>
          </p:cNvPr>
          <p:cNvSpPr>
            <a:spLocks noGrp="1"/>
          </p:cNvSpPr>
          <p:nvPr>
            <p:ph idx="1"/>
          </p:nvPr>
        </p:nvSpPr>
        <p:spPr>
          <a:xfrm>
            <a:off x="640080" y="1394848"/>
            <a:ext cx="10921655" cy="3533614"/>
          </a:xfrm>
        </p:spPr>
        <p:txBody>
          <a:bodyPr/>
          <a:lstStyle/>
          <a:p>
            <a:pPr marL="0" indent="0">
              <a:buNone/>
            </a:pPr>
            <a:r>
              <a:rPr lang="en-US" b="1" dirty="0"/>
              <a:t>Deliverable Extension Forms- </a:t>
            </a:r>
            <a:r>
              <a:rPr lang="en-US" dirty="0"/>
              <a:t>reminder the form can be found on the SC Documents website (Annual Contract and Compliance for SAPT BG Primary Prevention Funding). Form should be submitted at least 1 week in advance of the deliverable due date for review and approval by DAODAS staff. Forms can be submitted to </a:t>
            </a:r>
            <a:r>
              <a:rPr lang="en-US" dirty="0">
                <a:hlinkClick r:id="rId2"/>
              </a:rPr>
              <a:t>prevention@daodas.sc.gov</a:t>
            </a:r>
            <a:r>
              <a:rPr lang="en-US" dirty="0"/>
              <a:t> if you are unsure of the program manager.</a:t>
            </a:r>
            <a:endParaRPr lang="en-US" b="1" dirty="0"/>
          </a:p>
          <a:p>
            <a:pPr marL="0" indent="0">
              <a:buNone/>
            </a:pPr>
            <a:r>
              <a:rPr lang="en-US" b="1" dirty="0"/>
              <a:t>Staff Capacity Plans and Exemption letters – </a:t>
            </a:r>
            <a:r>
              <a:rPr lang="en-US" dirty="0"/>
              <a:t>The plans and letters that were submitted into BOX in July can/should be updated throughout the fiscal year as changes occur in your agency and/or with your strategic plans. Please notify Michelle Nienhius via email if your agency makes any changes/revisions to the documents. The revised forms should be uploaded into BOX-do not delete the previous forms, simply add the revised ones and mark- REVISED with the date.</a:t>
            </a:r>
          </a:p>
          <a:p>
            <a:pPr marL="0" indent="0">
              <a:buNone/>
            </a:pPr>
            <a:endParaRPr lang="en-US" b="1" dirty="0"/>
          </a:p>
        </p:txBody>
      </p:sp>
      <p:sp>
        <p:nvSpPr>
          <p:cNvPr id="3" name="Date Placeholder 2">
            <a:extLst>
              <a:ext uri="{FF2B5EF4-FFF2-40B4-BE49-F238E27FC236}">
                <a16:creationId xmlns:a16="http://schemas.microsoft.com/office/drawing/2014/main" id="{5BCDD636-1FD8-4C89-B421-D53A161FD444}"/>
              </a:ext>
            </a:extLst>
          </p:cNvPr>
          <p:cNvSpPr>
            <a:spLocks noGrp="1"/>
          </p:cNvSpPr>
          <p:nvPr>
            <p:ph type="dt" sz="half" idx="2"/>
          </p:nvPr>
        </p:nvSpPr>
        <p:spPr/>
        <p:txBody>
          <a:bodyPr/>
          <a:lstStyle/>
          <a:p>
            <a:fld id="{63CB888A-206F-45AF-950E-B021DFB8B450}" type="datetime1">
              <a:rPr lang="en-US" smtClean="0"/>
              <a:t>2/11/2021</a:t>
            </a:fld>
            <a:endParaRPr lang="en-US" dirty="0"/>
          </a:p>
        </p:txBody>
      </p:sp>
      <p:pic>
        <p:nvPicPr>
          <p:cNvPr id="5" name="Picture 4">
            <a:extLst>
              <a:ext uri="{FF2B5EF4-FFF2-40B4-BE49-F238E27FC236}">
                <a16:creationId xmlns:a16="http://schemas.microsoft.com/office/drawing/2014/main" id="{4989485E-16FC-4636-8F7C-FC24C240531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06886" y="3893541"/>
            <a:ext cx="2006349" cy="2069841"/>
          </a:xfrm>
          <a:prstGeom prst="rect">
            <a:avLst/>
          </a:prstGeom>
        </p:spPr>
      </p:pic>
      <p:sp>
        <p:nvSpPr>
          <p:cNvPr id="6" name="TextBox 5">
            <a:extLst>
              <a:ext uri="{FF2B5EF4-FFF2-40B4-BE49-F238E27FC236}">
                <a16:creationId xmlns:a16="http://schemas.microsoft.com/office/drawing/2014/main" id="{C4D7109E-6BA6-4CE5-B338-8BFEF602F16E}"/>
              </a:ext>
            </a:extLst>
          </p:cNvPr>
          <p:cNvSpPr txBox="1"/>
          <p:nvPr/>
        </p:nvSpPr>
        <p:spPr>
          <a:xfrm>
            <a:off x="9106886" y="5963382"/>
            <a:ext cx="2006349" cy="369332"/>
          </a:xfrm>
          <a:prstGeom prst="rect">
            <a:avLst/>
          </a:prstGeom>
          <a:noFill/>
        </p:spPr>
        <p:txBody>
          <a:bodyPr wrap="square" rtlCol="0">
            <a:spAutoFit/>
          </a:bodyPr>
          <a:lstStyle/>
          <a:p>
            <a:r>
              <a:rPr lang="en-US" sz="900">
                <a:hlinkClick r:id="rId4" tooltip="https://mcargobe.wordpress.com/2017/11/"/>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4035602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3936AD-685B-4523-AE14-BD7E6761BF24}"/>
              </a:ext>
            </a:extLst>
          </p:cNvPr>
          <p:cNvSpPr>
            <a:spLocks noGrp="1"/>
          </p:cNvSpPr>
          <p:nvPr>
            <p:ph idx="1"/>
          </p:nvPr>
        </p:nvSpPr>
        <p:spPr/>
        <p:txBody>
          <a:bodyPr/>
          <a:lstStyle/>
          <a:p>
            <a:pPr algn="ctr"/>
            <a:r>
              <a:rPr lang="en-US" dirty="0">
                <a:latin typeface="Arial" panose="020B0604020202020204" pitchFamily="34" charset="0"/>
                <a:cs typeface="Arial" panose="020B0604020202020204" pitchFamily="34" charset="0"/>
              </a:rPr>
              <a:t>SYNAR Group 2 Regions 1 and 4</a:t>
            </a:r>
          </a:p>
          <a:p>
            <a:r>
              <a:rPr lang="en-US" dirty="0" err="1">
                <a:latin typeface="Arial" panose="020B0604020202020204" pitchFamily="34" charset="0"/>
                <a:cs typeface="Arial" panose="020B0604020202020204" pitchFamily="34" charset="0"/>
              </a:rPr>
              <a:t>Synar</a:t>
            </a:r>
            <a:r>
              <a:rPr lang="en-US" dirty="0">
                <a:latin typeface="Arial" panose="020B0604020202020204" pitchFamily="34" charset="0"/>
                <a:cs typeface="Arial" panose="020B0604020202020204" pitchFamily="34" charset="0"/>
              </a:rPr>
              <a:t> outlet forms will be mailed out next week once you let Cecily know your list is approved. </a:t>
            </a:r>
          </a:p>
          <a:p>
            <a:r>
              <a:rPr lang="en-US" dirty="0">
                <a:latin typeface="Arial" panose="020B0604020202020204" pitchFamily="34" charset="0"/>
                <a:cs typeface="Arial" panose="020B0604020202020204" pitchFamily="34" charset="0"/>
              </a:rPr>
              <a:t>Study timeframe March 1, 2021 – May 14, 2021. </a:t>
            </a:r>
          </a:p>
          <a:p>
            <a:r>
              <a:rPr lang="en-US" dirty="0">
                <a:latin typeface="Arial" panose="020B0604020202020204" pitchFamily="34" charset="0"/>
                <a:cs typeface="Arial" panose="020B0604020202020204" pitchFamily="34" charset="0"/>
              </a:rPr>
              <a:t>If you are not able to complete the study by May 14, due to COVID 19 request an extension by email to Cecily Watkins </a:t>
            </a:r>
            <a:r>
              <a:rPr lang="en-US" dirty="0">
                <a:latin typeface="Arial" panose="020B0604020202020204" pitchFamily="34" charset="0"/>
                <a:cs typeface="Arial" panose="020B0604020202020204" pitchFamily="34" charset="0"/>
                <a:hlinkClick r:id="rId2"/>
              </a:rPr>
              <a:t>cwatkins@daodas.sc.gov</a:t>
            </a:r>
            <a:r>
              <a:rPr lang="en-US" dirty="0">
                <a:latin typeface="Arial" panose="020B0604020202020204" pitchFamily="34" charset="0"/>
                <a:cs typeface="Arial" panose="020B0604020202020204" pitchFamily="34" charset="0"/>
              </a:rPr>
              <a:t> before May 1. </a:t>
            </a:r>
          </a:p>
          <a:p>
            <a:r>
              <a:rPr lang="en-US" dirty="0">
                <a:latin typeface="Arial" panose="020B0604020202020204" pitchFamily="34" charset="0"/>
                <a:cs typeface="Arial" panose="020B0604020202020204" pitchFamily="34" charset="0"/>
              </a:rPr>
              <a:t>If you are able to complete the study without an extension all SYNAR Paperwork is due by June 1, 2021.</a:t>
            </a:r>
          </a:p>
          <a:p>
            <a:r>
              <a:rPr lang="en-US" dirty="0">
                <a:latin typeface="Arial" panose="020B0604020202020204" pitchFamily="34" charset="0"/>
                <a:cs typeface="Arial" panose="020B0604020202020204" pitchFamily="34" charset="0"/>
              </a:rPr>
              <a:t>The full </a:t>
            </a:r>
            <a:r>
              <a:rPr lang="en-US" dirty="0" err="1">
                <a:latin typeface="Arial" panose="020B0604020202020204" pitchFamily="34" charset="0"/>
                <a:cs typeface="Arial" panose="020B0604020202020204" pitchFamily="34" charset="0"/>
              </a:rPr>
              <a:t>Synar</a:t>
            </a:r>
            <a:r>
              <a:rPr lang="en-US" dirty="0">
                <a:latin typeface="Arial" panose="020B0604020202020204" pitchFamily="34" charset="0"/>
                <a:cs typeface="Arial" panose="020B0604020202020204" pitchFamily="34" charset="0"/>
              </a:rPr>
              <a:t> manual is available on the front page of the SC Documents website </a:t>
            </a:r>
            <a:r>
              <a:rPr lang="en-US" dirty="0">
                <a:latin typeface="Arial" panose="020B0604020202020204" pitchFamily="34" charset="0"/>
                <a:cs typeface="Arial" panose="020B0604020202020204" pitchFamily="34" charset="0"/>
                <a:hlinkClick r:id="rId3"/>
              </a:rPr>
              <a:t>www.ncweb.pire.org</a:t>
            </a:r>
            <a:r>
              <a:rPr lang="en-US" dirty="0">
                <a:latin typeface="Arial" panose="020B0604020202020204" pitchFamily="34" charset="0"/>
                <a:cs typeface="Arial" panose="020B0604020202020204" pitchFamily="34" charset="0"/>
              </a:rPr>
              <a:t> </a:t>
            </a:r>
          </a:p>
          <a:p>
            <a:endParaRPr lang="en-US" dirty="0"/>
          </a:p>
        </p:txBody>
      </p:sp>
      <p:sp>
        <p:nvSpPr>
          <p:cNvPr id="3" name="Date Placeholder 2">
            <a:extLst>
              <a:ext uri="{FF2B5EF4-FFF2-40B4-BE49-F238E27FC236}">
                <a16:creationId xmlns:a16="http://schemas.microsoft.com/office/drawing/2014/main" id="{EDFA1FAA-4B28-4955-85D9-C81E9D43A5F2}"/>
              </a:ext>
            </a:extLst>
          </p:cNvPr>
          <p:cNvSpPr>
            <a:spLocks noGrp="1"/>
          </p:cNvSpPr>
          <p:nvPr>
            <p:ph type="dt" sz="half" idx="2"/>
          </p:nvPr>
        </p:nvSpPr>
        <p:spPr/>
        <p:txBody>
          <a:bodyPr/>
          <a:lstStyle/>
          <a:p>
            <a:fld id="{63CB888A-206F-45AF-950E-B021DFB8B450}" type="datetime1">
              <a:rPr lang="en-US" smtClean="0"/>
              <a:t>2/11/2021</a:t>
            </a:fld>
            <a:endParaRPr lang="en-US" dirty="0"/>
          </a:p>
        </p:txBody>
      </p:sp>
      <p:sp>
        <p:nvSpPr>
          <p:cNvPr id="4" name="Rectangle 3">
            <a:extLst>
              <a:ext uri="{FF2B5EF4-FFF2-40B4-BE49-F238E27FC236}">
                <a16:creationId xmlns:a16="http://schemas.microsoft.com/office/drawing/2014/main" id="{F444F10D-EA23-4142-A5B9-42D02FE6306E}"/>
              </a:ext>
            </a:extLst>
          </p:cNvPr>
          <p:cNvSpPr/>
          <p:nvPr/>
        </p:nvSpPr>
        <p:spPr>
          <a:xfrm>
            <a:off x="1097279" y="834810"/>
            <a:ext cx="5421036" cy="646331"/>
          </a:xfrm>
          <a:prstGeom prst="rect">
            <a:avLst/>
          </a:prstGeom>
        </p:spPr>
        <p:txBody>
          <a:bodyPr wrap="none">
            <a:spAutoFit/>
          </a:bodyPr>
          <a:lstStyle/>
          <a:p>
            <a:r>
              <a:rPr lang="en-US" sz="3600" b="1" dirty="0">
                <a:solidFill>
                  <a:srgbClr val="00838B"/>
                </a:solidFill>
              </a:rPr>
              <a:t>SYNAR Updates/Reminders</a:t>
            </a:r>
          </a:p>
        </p:txBody>
      </p:sp>
      <p:cxnSp>
        <p:nvCxnSpPr>
          <p:cNvPr id="5" name="Straight Connector 4">
            <a:extLst>
              <a:ext uri="{FF2B5EF4-FFF2-40B4-BE49-F238E27FC236}">
                <a16:creationId xmlns:a16="http://schemas.microsoft.com/office/drawing/2014/main" id="{6F227FED-B54E-4079-9AF8-D24119916619}"/>
              </a:ext>
            </a:extLst>
          </p:cNvPr>
          <p:cNvCxnSpPr/>
          <p:nvPr/>
        </p:nvCxnSpPr>
        <p:spPr>
          <a:xfrm>
            <a:off x="1181100" y="1481141"/>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743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DB44F992-2E8B-439E-9639-C49EC543EE28}" type="datetime1">
              <a:rPr lang="en-US" smtClean="0"/>
              <a:t>2/11/2021</a:t>
            </a:fld>
            <a:endParaRPr lang="en-US" dirty="0"/>
          </a:p>
        </p:txBody>
      </p:sp>
      <p:sp>
        <p:nvSpPr>
          <p:cNvPr id="3" name="Slide Number Placeholder 2"/>
          <p:cNvSpPr>
            <a:spLocks noGrp="1"/>
          </p:cNvSpPr>
          <p:nvPr>
            <p:ph type="sldNum" sz="quarter" idx="4"/>
          </p:nvPr>
        </p:nvSpPr>
        <p:spPr/>
        <p:txBody>
          <a:bodyPr/>
          <a:lstStyle/>
          <a:p>
            <a:fld id="{A339896C-E2EF-470F-BA91-85D676E592B3}" type="slidenum">
              <a:rPr lang="en-US" smtClean="0"/>
              <a:t>5</a:t>
            </a:fld>
            <a:endParaRPr lang="en-US"/>
          </a:p>
        </p:txBody>
      </p:sp>
      <p:sp>
        <p:nvSpPr>
          <p:cNvPr id="4" name="Title 1"/>
          <p:cNvSpPr txBox="1">
            <a:spLocks/>
          </p:cNvSpPr>
          <p:nvPr/>
        </p:nvSpPr>
        <p:spPr>
          <a:xfrm>
            <a:off x="1079500" y="881066"/>
            <a:ext cx="10058400" cy="6000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a:solidFill>
                  <a:srgbClr val="00838B"/>
                </a:solidFill>
              </a:rPr>
              <a:t>Prevention SOR 2</a:t>
            </a:r>
          </a:p>
        </p:txBody>
      </p:sp>
      <p:sp>
        <p:nvSpPr>
          <p:cNvPr id="5" name="Text Placeholder 4"/>
          <p:cNvSpPr txBox="1">
            <a:spLocks/>
          </p:cNvSpPr>
          <p:nvPr/>
        </p:nvSpPr>
        <p:spPr>
          <a:xfrm>
            <a:off x="1181100" y="1652591"/>
            <a:ext cx="10058400" cy="445928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ü"/>
            </a:pPr>
            <a:r>
              <a:rPr lang="en-US" sz="2200" b="1" dirty="0">
                <a:solidFill>
                  <a:schemeClr val="tx1"/>
                </a:solidFill>
              </a:rPr>
              <a:t>Please reach out to your Project Manager with any questions that you have.</a:t>
            </a:r>
          </a:p>
          <a:p>
            <a:pPr lvl="1">
              <a:buFont typeface="Courier New" panose="02070309020205020404" pitchFamily="49" charset="0"/>
              <a:buChar char="o"/>
            </a:pPr>
            <a:r>
              <a:rPr lang="en-US" b="1" dirty="0">
                <a:solidFill>
                  <a:schemeClr val="tx1"/>
                </a:solidFill>
              </a:rPr>
              <a:t>Crystal Gordon: </a:t>
            </a:r>
            <a:r>
              <a:rPr lang="en-US" b="1" dirty="0">
                <a:solidFill>
                  <a:schemeClr val="tx1"/>
                </a:solidFill>
                <a:hlinkClick r:id="rId3"/>
              </a:rPr>
              <a:t>cgordon@daodas.sc.gov</a:t>
            </a:r>
            <a:r>
              <a:rPr lang="en-US" b="1" dirty="0">
                <a:solidFill>
                  <a:schemeClr val="tx1"/>
                </a:solidFill>
              </a:rPr>
              <a:t> / 803-509-0928 (call or text)</a:t>
            </a:r>
          </a:p>
          <a:p>
            <a:pPr lvl="1">
              <a:buFont typeface="Courier New" panose="02070309020205020404" pitchFamily="49" charset="0"/>
              <a:buChar char="o"/>
            </a:pPr>
            <a:r>
              <a:rPr lang="en-US" b="1" dirty="0">
                <a:solidFill>
                  <a:schemeClr val="tx1"/>
                </a:solidFill>
              </a:rPr>
              <a:t>Cecily Watkins: </a:t>
            </a:r>
            <a:r>
              <a:rPr lang="en-US" b="1" dirty="0">
                <a:solidFill>
                  <a:schemeClr val="tx1"/>
                </a:solidFill>
                <a:hlinkClick r:id="rId4"/>
              </a:rPr>
              <a:t>cwatkins@daodas.sc.gov</a:t>
            </a:r>
            <a:r>
              <a:rPr lang="en-US" b="1" dirty="0">
                <a:solidFill>
                  <a:schemeClr val="tx1"/>
                </a:solidFill>
              </a:rPr>
              <a:t> / 803-608-5608 (call or text)</a:t>
            </a:r>
          </a:p>
          <a:p>
            <a:pPr>
              <a:buFont typeface="Wingdings" panose="05000000000000000000" pitchFamily="2" charset="2"/>
              <a:buChar char="ü"/>
            </a:pPr>
            <a:r>
              <a:rPr lang="en-US" sz="2200" b="1" dirty="0">
                <a:solidFill>
                  <a:schemeClr val="tx1"/>
                </a:solidFill>
              </a:rPr>
              <a:t>The project is off to a great start!</a:t>
            </a:r>
          </a:p>
          <a:p>
            <a:pPr lvl="1">
              <a:buFont typeface="Courier New" panose="02070309020205020404" pitchFamily="49" charset="0"/>
              <a:buChar char="o"/>
            </a:pPr>
            <a:r>
              <a:rPr lang="en-US" b="1" dirty="0">
                <a:solidFill>
                  <a:schemeClr val="tx1"/>
                </a:solidFill>
              </a:rPr>
              <a:t>22 sites funded to implement opioid and stimulant prevention strategies. </a:t>
            </a:r>
          </a:p>
          <a:p>
            <a:pPr lvl="1">
              <a:buFont typeface="Wingdings" panose="05000000000000000000" pitchFamily="2" charset="2"/>
              <a:buChar char="ü"/>
            </a:pPr>
            <a:endParaRPr lang="en-US" b="1" dirty="0">
              <a:solidFill>
                <a:schemeClr val="tx1"/>
              </a:solidFill>
            </a:endParaRPr>
          </a:p>
          <a:p>
            <a:pPr>
              <a:buFont typeface="Wingdings" panose="05000000000000000000" pitchFamily="2" charset="2"/>
              <a:buChar char="ü"/>
            </a:pPr>
            <a:r>
              <a:rPr lang="en-US" sz="2200" b="1" dirty="0">
                <a:solidFill>
                  <a:schemeClr val="tx1"/>
                </a:solidFill>
              </a:rPr>
              <a:t>Cecily and Crystal are grateful to all Prevention SOR 2 Coordinators, Finance Contacts, and DAODAS staff that support the project!</a:t>
            </a:r>
          </a:p>
          <a:p>
            <a:pPr marL="0" indent="0">
              <a:buNone/>
            </a:pPr>
            <a:endParaRPr lang="en-US" b="1" dirty="0">
              <a:solidFill>
                <a:schemeClr val="tx1"/>
              </a:solidFill>
            </a:endParaRPr>
          </a:p>
        </p:txBody>
      </p:sp>
      <p:cxnSp>
        <p:nvCxnSpPr>
          <p:cNvPr id="6" name="Straight Connector 5"/>
          <p:cNvCxnSpPr/>
          <p:nvPr/>
        </p:nvCxnSpPr>
        <p:spPr>
          <a:xfrm>
            <a:off x="1181100" y="1481141"/>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48975" y="4806175"/>
            <a:ext cx="3144645" cy="1653613"/>
          </a:xfrm>
          <a:prstGeom prst="rect">
            <a:avLst/>
          </a:prstGeom>
        </p:spPr>
      </p:pic>
    </p:spTree>
    <p:extLst>
      <p:ext uri="{BB962C8B-B14F-4D97-AF65-F5344CB8AC3E}">
        <p14:creationId xmlns:p14="http://schemas.microsoft.com/office/powerpoint/2010/main" val="3313839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181099" y="1606788"/>
            <a:ext cx="10058401" cy="4023360"/>
          </a:xfrm>
        </p:spPr>
        <p:txBody>
          <a:bodyPr/>
          <a:lstStyle/>
          <a:p>
            <a:r>
              <a:rPr lang="en-US" dirty="0"/>
              <a:t>Reviews for the second quarter (October, November and December) are underway to include mid-year objectives that were due in January</a:t>
            </a:r>
          </a:p>
          <a:p>
            <a:r>
              <a:rPr lang="en-US" dirty="0"/>
              <a:t>Third quarter reviews (January, February and March) will take place in April and fourth quarter reviews (April, May and June) will take place in July</a:t>
            </a:r>
          </a:p>
          <a:p>
            <a:r>
              <a:rPr lang="en-US" dirty="0"/>
              <a:t>Feedback and/or requests for revisions will be provided to each agency (by county for multi-county agencies) </a:t>
            </a:r>
            <a:r>
              <a:rPr lang="en-US" b="1" dirty="0">
                <a:solidFill>
                  <a:srgbClr val="0070C0"/>
                </a:solidFill>
              </a:rPr>
              <a:t>mid-February</a:t>
            </a:r>
          </a:p>
          <a:p>
            <a:r>
              <a:rPr lang="en-US" dirty="0">
                <a:solidFill>
                  <a:schemeClr val="tx1"/>
                </a:solidFill>
              </a:rPr>
              <a:t>Documents being utilized for review include the following:</a:t>
            </a:r>
          </a:p>
          <a:p>
            <a:pPr lvl="1">
              <a:buFont typeface="Arial" panose="020B0604020202020204" pitchFamily="34" charset="0"/>
              <a:buChar char="•"/>
            </a:pPr>
            <a:r>
              <a:rPr lang="en-US" sz="2200" dirty="0"/>
              <a:t> </a:t>
            </a:r>
            <a:r>
              <a:rPr lang="en-US" dirty="0"/>
              <a:t>Prevention Staffing Capacity Plan FY21 </a:t>
            </a:r>
          </a:p>
          <a:p>
            <a:pPr lvl="1">
              <a:buFont typeface="Arial" panose="020B0604020202020204" pitchFamily="34" charset="0"/>
              <a:buChar char="•"/>
            </a:pPr>
            <a:r>
              <a:rPr lang="en-US" dirty="0"/>
              <a:t>IMPACT Checklist-Closeout FY20 and Set-up FY21</a:t>
            </a:r>
          </a:p>
          <a:p>
            <a:pPr lvl="1"/>
            <a:r>
              <a:rPr lang="en-US" dirty="0">
                <a:solidFill>
                  <a:schemeClr val="tx1"/>
                </a:solidFill>
              </a:rPr>
              <a:t>FY21 IMPACT Brief Guidance</a:t>
            </a:r>
          </a:p>
          <a:p>
            <a:pPr marL="201168" lvl="1" indent="0">
              <a:buNone/>
            </a:pPr>
            <a:r>
              <a:rPr lang="en-US" dirty="0">
                <a:solidFill>
                  <a:schemeClr val="tx1"/>
                </a:solidFill>
              </a:rPr>
              <a:t>DAODAS will also continue offering IMPACT and compliance trainings. Sessions are held on the 4</a:t>
            </a:r>
            <a:r>
              <a:rPr lang="en-US" baseline="30000" dirty="0">
                <a:solidFill>
                  <a:schemeClr val="tx1"/>
                </a:solidFill>
              </a:rPr>
              <a:t>th</a:t>
            </a:r>
            <a:r>
              <a:rPr lang="en-US" dirty="0">
                <a:solidFill>
                  <a:schemeClr val="tx1"/>
                </a:solidFill>
              </a:rPr>
              <a:t> Monday of the month. More information for this month’s session will be sent out soon!</a:t>
            </a:r>
          </a:p>
          <a:p>
            <a:pPr lvl="1">
              <a:buFont typeface="Arial" panose="020B0604020202020204" pitchFamily="34" charset="0"/>
              <a:buChar char="•"/>
            </a:pPr>
            <a:endParaRPr lang="en-US" dirty="0">
              <a:solidFill>
                <a:schemeClr val="tx1"/>
              </a:solidFill>
            </a:endParaRPr>
          </a:p>
        </p:txBody>
      </p:sp>
      <p:sp>
        <p:nvSpPr>
          <p:cNvPr id="2" name="Date Placeholder 1"/>
          <p:cNvSpPr>
            <a:spLocks noGrp="1"/>
          </p:cNvSpPr>
          <p:nvPr>
            <p:ph type="dt" sz="half" idx="2"/>
          </p:nvPr>
        </p:nvSpPr>
        <p:spPr/>
        <p:txBody>
          <a:bodyPr/>
          <a:lstStyle/>
          <a:p>
            <a:fld id="{D8DFA610-B432-4B5B-BD40-24EFE746C561}" type="datetime1">
              <a:rPr lang="en-US" smtClean="0"/>
              <a:t>2/11/2021</a:t>
            </a:fld>
            <a:endParaRPr lang="en-US" dirty="0"/>
          </a:p>
        </p:txBody>
      </p:sp>
      <p:sp>
        <p:nvSpPr>
          <p:cNvPr id="4" name="Title 1"/>
          <p:cNvSpPr txBox="1">
            <a:spLocks/>
          </p:cNvSpPr>
          <p:nvPr/>
        </p:nvSpPr>
        <p:spPr>
          <a:xfrm>
            <a:off x="1079500" y="881066"/>
            <a:ext cx="10058400" cy="6000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a:solidFill>
                  <a:srgbClr val="00838B"/>
                </a:solidFill>
              </a:rPr>
              <a:t>Quarterly IMPACT Reviews</a:t>
            </a:r>
          </a:p>
        </p:txBody>
      </p:sp>
      <p:sp>
        <p:nvSpPr>
          <p:cNvPr id="5" name="Text Placeholder 4"/>
          <p:cNvSpPr txBox="1">
            <a:spLocks/>
          </p:cNvSpPr>
          <p:nvPr/>
        </p:nvSpPr>
        <p:spPr>
          <a:xfrm>
            <a:off x="3471486" y="1856188"/>
            <a:ext cx="7496827" cy="45720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3600" b="1" dirty="0">
                <a:solidFill>
                  <a:schemeClr val="accent4">
                    <a:lumMod val="75000"/>
                  </a:schemeClr>
                </a:solidFill>
              </a:rPr>
              <a:t> </a:t>
            </a:r>
            <a:endParaRPr lang="en-US" sz="3000" b="1" dirty="0">
              <a:solidFill>
                <a:schemeClr val="accent4">
                  <a:lumMod val="75000"/>
                </a:schemeClr>
              </a:solidFill>
            </a:endParaRPr>
          </a:p>
          <a:p>
            <a:pPr marL="0" indent="0">
              <a:buNone/>
            </a:pPr>
            <a:r>
              <a:rPr lang="en-US" sz="3600" b="1" dirty="0">
                <a:solidFill>
                  <a:schemeClr val="accent4">
                    <a:lumMod val="75000"/>
                  </a:schemeClr>
                </a:solidFill>
              </a:rPr>
              <a:t>  </a:t>
            </a:r>
            <a:endParaRPr lang="en-US" sz="3000" b="1" dirty="0">
              <a:solidFill>
                <a:schemeClr val="accent4">
                  <a:lumMod val="75000"/>
                </a:schemeClr>
              </a:solidFill>
            </a:endParaRPr>
          </a:p>
          <a:p>
            <a:pPr marL="0" indent="0">
              <a:buNone/>
            </a:pPr>
            <a:r>
              <a:rPr lang="en-US" sz="3600" b="1" dirty="0">
                <a:solidFill>
                  <a:schemeClr val="accent4">
                    <a:lumMod val="75000"/>
                  </a:schemeClr>
                </a:solidFill>
              </a:rPr>
              <a:t>  </a:t>
            </a:r>
            <a:endParaRPr lang="en-US" sz="2400" b="1" dirty="0">
              <a:solidFill>
                <a:schemeClr val="accent4">
                  <a:lumMod val="75000"/>
                </a:schemeClr>
              </a:solidFill>
            </a:endParaRPr>
          </a:p>
          <a:p>
            <a:endParaRPr lang="en-US" dirty="0">
              <a:solidFill>
                <a:schemeClr val="tx1"/>
              </a:solidFill>
            </a:endParaRPr>
          </a:p>
        </p:txBody>
      </p:sp>
      <p:cxnSp>
        <p:nvCxnSpPr>
          <p:cNvPr id="6" name="Straight Connector 5"/>
          <p:cNvCxnSpPr/>
          <p:nvPr/>
        </p:nvCxnSpPr>
        <p:spPr>
          <a:xfrm>
            <a:off x="1181100" y="1481141"/>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CB2952E-98EB-4DD2-BC0F-1EB5EDE5C902}"/>
              </a:ext>
            </a:extLst>
          </p:cNvPr>
          <p:cNvPicPr>
            <a:picLocks noChangeAspect="1"/>
          </p:cNvPicPr>
          <p:nvPr/>
        </p:nvPicPr>
        <p:blipFill>
          <a:blip r:embed="rId3"/>
          <a:stretch>
            <a:fillRect/>
          </a:stretch>
        </p:blipFill>
        <p:spPr>
          <a:xfrm>
            <a:off x="10828477" y="5376859"/>
            <a:ext cx="1114056" cy="863393"/>
          </a:xfrm>
          <a:prstGeom prst="rect">
            <a:avLst/>
          </a:prstGeom>
        </p:spPr>
      </p:pic>
      <p:pic>
        <p:nvPicPr>
          <p:cNvPr id="10" name="Picture 9">
            <a:extLst>
              <a:ext uri="{FF2B5EF4-FFF2-40B4-BE49-F238E27FC236}">
                <a16:creationId xmlns:a16="http://schemas.microsoft.com/office/drawing/2014/main" id="{EAC23323-C008-48D3-B6FC-88EB56346F41}"/>
              </a:ext>
            </a:extLst>
          </p:cNvPr>
          <p:cNvPicPr>
            <a:picLocks noChangeAspect="1"/>
          </p:cNvPicPr>
          <p:nvPr/>
        </p:nvPicPr>
        <p:blipFill>
          <a:blip r:embed="rId4"/>
          <a:stretch>
            <a:fillRect/>
          </a:stretch>
        </p:blipFill>
        <p:spPr>
          <a:xfrm>
            <a:off x="0" y="5835257"/>
            <a:ext cx="4121253" cy="566977"/>
          </a:xfrm>
          <a:prstGeom prst="rect">
            <a:avLst/>
          </a:prstGeom>
        </p:spPr>
      </p:pic>
    </p:spTree>
    <p:extLst>
      <p:ext uri="{BB962C8B-B14F-4D97-AF65-F5344CB8AC3E}">
        <p14:creationId xmlns:p14="http://schemas.microsoft.com/office/powerpoint/2010/main" val="1973266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DB44F992-2E8B-439E-9639-C49EC543EE28}" type="datetime1">
              <a:rPr lang="en-US" smtClean="0"/>
              <a:t>2/11/2021</a:t>
            </a:fld>
            <a:endParaRPr lang="en-US" dirty="0"/>
          </a:p>
        </p:txBody>
      </p:sp>
      <p:sp>
        <p:nvSpPr>
          <p:cNvPr id="3" name="Slide Number Placeholder 2"/>
          <p:cNvSpPr>
            <a:spLocks noGrp="1"/>
          </p:cNvSpPr>
          <p:nvPr>
            <p:ph type="sldNum" sz="quarter" idx="4"/>
          </p:nvPr>
        </p:nvSpPr>
        <p:spPr/>
        <p:txBody>
          <a:bodyPr/>
          <a:lstStyle/>
          <a:p>
            <a:fld id="{A339896C-E2EF-470F-BA91-85D676E592B3}" type="slidenum">
              <a:rPr lang="en-US" smtClean="0"/>
              <a:t>7</a:t>
            </a:fld>
            <a:endParaRPr lang="en-US"/>
          </a:p>
        </p:txBody>
      </p:sp>
      <p:sp>
        <p:nvSpPr>
          <p:cNvPr id="4" name="Title 1"/>
          <p:cNvSpPr txBox="1">
            <a:spLocks/>
          </p:cNvSpPr>
          <p:nvPr/>
        </p:nvSpPr>
        <p:spPr>
          <a:xfrm>
            <a:off x="1079500" y="881066"/>
            <a:ext cx="10058400" cy="6000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a:solidFill>
                  <a:srgbClr val="00838B"/>
                </a:solidFill>
              </a:rPr>
              <a:t>Training</a:t>
            </a:r>
          </a:p>
        </p:txBody>
      </p:sp>
      <p:sp>
        <p:nvSpPr>
          <p:cNvPr id="5" name="Text Placeholder 4"/>
          <p:cNvSpPr txBox="1">
            <a:spLocks/>
          </p:cNvSpPr>
          <p:nvPr/>
        </p:nvSpPr>
        <p:spPr>
          <a:xfrm>
            <a:off x="1181100" y="1652591"/>
            <a:ext cx="10058400" cy="445928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ü"/>
            </a:pPr>
            <a:r>
              <a:rPr lang="en-US" b="1" dirty="0">
                <a:solidFill>
                  <a:schemeClr val="tx1"/>
                </a:solidFill>
              </a:rPr>
              <a:t>The CADCA Effective Fundraising and Grant Writing for Non-Profits &amp; Government Organizations Series begins on 2/17/21. Registration remains open through 2/15/21.</a:t>
            </a:r>
          </a:p>
          <a:p>
            <a:pPr lvl="1">
              <a:buFont typeface="Courier New" panose="02070309020205020404" pitchFamily="49" charset="0"/>
              <a:buChar char="o"/>
            </a:pPr>
            <a:r>
              <a:rPr lang="en-US" b="1" dirty="0">
                <a:solidFill>
                  <a:schemeClr val="tx1"/>
                </a:solidFill>
              </a:rPr>
              <a:t> </a:t>
            </a:r>
            <a:r>
              <a:rPr lang="en-US" b="1" dirty="0">
                <a:solidFill>
                  <a:schemeClr val="accent1">
                    <a:lumMod val="75000"/>
                  </a:schemeClr>
                </a:solidFill>
              </a:rPr>
              <a:t>Registration: </a:t>
            </a:r>
            <a:r>
              <a:rPr lang="en-US" b="1" dirty="0">
                <a:solidFill>
                  <a:schemeClr val="tx1"/>
                </a:solidFill>
                <a:hlinkClick r:id="rId3"/>
              </a:rPr>
              <a:t>https://www.surveymonkey.com/r/YH66XG2</a:t>
            </a:r>
            <a:endParaRPr lang="en-US" b="1" dirty="0">
              <a:solidFill>
                <a:schemeClr val="tx1"/>
              </a:solidFill>
            </a:endParaRPr>
          </a:p>
          <a:p>
            <a:pPr>
              <a:buFont typeface="Wingdings" panose="05000000000000000000" pitchFamily="2" charset="2"/>
              <a:buChar char="ü"/>
            </a:pPr>
            <a:r>
              <a:rPr lang="en-US" b="1" dirty="0">
                <a:solidFill>
                  <a:schemeClr val="tx1"/>
                </a:solidFill>
              </a:rPr>
              <a:t>Please consider registering for the Southeast PTTC Prevention &amp; Equity Summit 2021! We are fortunate that Hailey Wade will represent the Catawba Indian Nation as a presenter at the Summit. Thank you Alex Greenawalt of Keystone Substance Abuse Services for helping the Southeast PTTC Conference Planning Committee connect with Ms. Wade! Summit date is 3/5/21.</a:t>
            </a:r>
          </a:p>
          <a:p>
            <a:pPr lvl="1">
              <a:buFont typeface="Courier New" panose="02070309020205020404" pitchFamily="49" charset="0"/>
              <a:buChar char="o"/>
            </a:pPr>
            <a:r>
              <a:rPr lang="en-US" b="1" dirty="0">
                <a:solidFill>
                  <a:schemeClr val="accent1">
                    <a:lumMod val="75000"/>
                  </a:schemeClr>
                </a:solidFill>
              </a:rPr>
              <a:t>Registration: </a:t>
            </a:r>
            <a:r>
              <a:rPr lang="en-US" b="1" dirty="0">
                <a:solidFill>
                  <a:schemeClr val="tx1"/>
                </a:solidFill>
                <a:hlinkClick r:id="rId4"/>
              </a:rPr>
              <a:t>https://pttcnetwork.org/centers/southeast-pttc/event/southeast-pttc-prevention-equity-summit-2021</a:t>
            </a:r>
            <a:r>
              <a:rPr lang="en-US" b="1" dirty="0">
                <a:solidFill>
                  <a:schemeClr val="tx1"/>
                </a:solidFill>
              </a:rPr>
              <a:t> </a:t>
            </a:r>
          </a:p>
          <a:p>
            <a:pPr>
              <a:buFont typeface="Wingdings" panose="05000000000000000000" pitchFamily="2" charset="2"/>
              <a:buChar char="ü"/>
            </a:pPr>
            <a:r>
              <a:rPr lang="en-US" b="1" dirty="0">
                <a:solidFill>
                  <a:schemeClr val="tx1"/>
                </a:solidFill>
              </a:rPr>
              <a:t>Please see the joint prevention conference and training list for the full list of prevention trainings scheduled for BHSA, DAODAS, and SCAPPA through June 30, 2021.</a:t>
            </a:r>
          </a:p>
          <a:p>
            <a:pPr lvl="1">
              <a:buFont typeface="Courier New" panose="02070309020205020404" pitchFamily="49" charset="0"/>
              <a:buChar char="o"/>
            </a:pPr>
            <a:r>
              <a:rPr lang="en-US" b="1" dirty="0">
                <a:solidFill>
                  <a:schemeClr val="tx1"/>
                </a:solidFill>
              </a:rPr>
              <a:t>The list will be uploaded to the SC Documents webpage.</a:t>
            </a:r>
          </a:p>
        </p:txBody>
      </p:sp>
      <p:cxnSp>
        <p:nvCxnSpPr>
          <p:cNvPr id="6" name="Straight Connector 5"/>
          <p:cNvCxnSpPr/>
          <p:nvPr/>
        </p:nvCxnSpPr>
        <p:spPr>
          <a:xfrm>
            <a:off x="1181100" y="1481141"/>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933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CED729A-DBDE-4F9D-9F7C-3B85A71F9032}"/>
              </a:ext>
            </a:extLst>
          </p:cNvPr>
          <p:cNvSpPr>
            <a:spLocks noGrp="1"/>
          </p:cNvSpPr>
          <p:nvPr>
            <p:ph idx="1"/>
          </p:nvPr>
        </p:nvSpPr>
        <p:spPr>
          <a:xfrm>
            <a:off x="1097280" y="1735201"/>
            <a:ext cx="10058400" cy="4183323"/>
          </a:xfrm>
        </p:spPr>
        <p:txBody>
          <a:bodyPr/>
          <a:lstStyle/>
          <a:p>
            <a:r>
              <a:rPr lang="en-US" b="1" dirty="0">
                <a:solidFill>
                  <a:schemeClr val="tx1"/>
                </a:solidFill>
              </a:rPr>
              <a:t>DAODAS Bi-Weekly Prevention Updates </a:t>
            </a:r>
            <a:r>
              <a:rPr lang="en-US" dirty="0"/>
              <a:t>will continue to be sent out to prevention directors/coordinators. </a:t>
            </a:r>
          </a:p>
          <a:p>
            <a:r>
              <a:rPr lang="en-US" dirty="0"/>
              <a:t>Please continue to share the information with other staff members, partner agencies, etc. </a:t>
            </a:r>
          </a:p>
          <a:p>
            <a:r>
              <a:rPr lang="en-US" dirty="0"/>
              <a:t>Feedback is welcomed! Please email comments, ideas, additional information to include, etc. to : </a:t>
            </a:r>
            <a:r>
              <a:rPr lang="en-US" dirty="0">
                <a:hlinkClick r:id="rId2"/>
              </a:rPr>
              <a:t>prevention@daodas.sc.gov</a:t>
            </a:r>
            <a:endParaRPr lang="en-US" dirty="0"/>
          </a:p>
          <a:p>
            <a:pPr lvl="1"/>
            <a:r>
              <a:rPr lang="en-US" sz="2000" dirty="0"/>
              <a:t>Updates will be sent out the following upcoming dates: </a:t>
            </a:r>
          </a:p>
          <a:p>
            <a:pPr lvl="4"/>
            <a:r>
              <a:rPr lang="en-US" sz="2000" dirty="0"/>
              <a:t>February 19</a:t>
            </a:r>
          </a:p>
          <a:p>
            <a:pPr lvl="4"/>
            <a:r>
              <a:rPr lang="en-US" sz="2000" dirty="0"/>
              <a:t>March 5</a:t>
            </a:r>
          </a:p>
          <a:p>
            <a:pPr lvl="4"/>
            <a:r>
              <a:rPr lang="en-US" sz="2000" dirty="0"/>
              <a:t>March 19</a:t>
            </a:r>
          </a:p>
          <a:p>
            <a:pPr lvl="4"/>
            <a:r>
              <a:rPr lang="en-US" sz="2000" dirty="0"/>
              <a:t>April 2</a:t>
            </a:r>
          </a:p>
          <a:p>
            <a:pPr lvl="4"/>
            <a:r>
              <a:rPr lang="en-US" sz="2000" dirty="0"/>
              <a:t>April 16</a:t>
            </a:r>
          </a:p>
          <a:p>
            <a:pPr lvl="4"/>
            <a:r>
              <a:rPr lang="en-US" sz="2000" dirty="0"/>
              <a:t>April 30</a:t>
            </a:r>
          </a:p>
        </p:txBody>
      </p:sp>
      <p:sp>
        <p:nvSpPr>
          <p:cNvPr id="3" name="Date Placeholder 2">
            <a:extLst>
              <a:ext uri="{FF2B5EF4-FFF2-40B4-BE49-F238E27FC236}">
                <a16:creationId xmlns:a16="http://schemas.microsoft.com/office/drawing/2014/main" id="{82B37CA7-D744-4DAA-94DD-1E120E11A22F}"/>
              </a:ext>
            </a:extLst>
          </p:cNvPr>
          <p:cNvSpPr>
            <a:spLocks noGrp="1"/>
          </p:cNvSpPr>
          <p:nvPr>
            <p:ph type="dt" sz="half" idx="2"/>
          </p:nvPr>
        </p:nvSpPr>
        <p:spPr/>
        <p:txBody>
          <a:bodyPr/>
          <a:lstStyle/>
          <a:p>
            <a:fld id="{63CB888A-206F-45AF-950E-B021DFB8B450}" type="datetime1">
              <a:rPr lang="en-US" smtClean="0"/>
              <a:t>2/11/2021</a:t>
            </a:fld>
            <a:endParaRPr lang="en-US" dirty="0"/>
          </a:p>
        </p:txBody>
      </p:sp>
      <p:sp>
        <p:nvSpPr>
          <p:cNvPr id="5" name="Rectangle 4">
            <a:extLst>
              <a:ext uri="{FF2B5EF4-FFF2-40B4-BE49-F238E27FC236}">
                <a16:creationId xmlns:a16="http://schemas.microsoft.com/office/drawing/2014/main" id="{0618AFC0-0891-4F65-815D-CA885CB01E53}"/>
              </a:ext>
            </a:extLst>
          </p:cNvPr>
          <p:cNvSpPr/>
          <p:nvPr/>
        </p:nvSpPr>
        <p:spPr>
          <a:xfrm>
            <a:off x="1181100" y="828929"/>
            <a:ext cx="6508159" cy="646331"/>
          </a:xfrm>
          <a:prstGeom prst="rect">
            <a:avLst/>
          </a:prstGeom>
        </p:spPr>
        <p:txBody>
          <a:bodyPr wrap="square">
            <a:spAutoFit/>
          </a:bodyPr>
          <a:lstStyle/>
          <a:p>
            <a:r>
              <a:rPr lang="en-US" sz="3600" b="1" dirty="0">
                <a:solidFill>
                  <a:srgbClr val="00838B"/>
                </a:solidFill>
                <a:latin typeface="+mj-lt"/>
              </a:rPr>
              <a:t>Resources</a:t>
            </a:r>
          </a:p>
        </p:txBody>
      </p:sp>
      <p:cxnSp>
        <p:nvCxnSpPr>
          <p:cNvPr id="6" name="Straight Connector 5">
            <a:extLst>
              <a:ext uri="{FF2B5EF4-FFF2-40B4-BE49-F238E27FC236}">
                <a16:creationId xmlns:a16="http://schemas.microsoft.com/office/drawing/2014/main" id="{ECA9D6C6-F857-4E24-98E3-201C5EDE011B}"/>
              </a:ext>
            </a:extLst>
          </p:cNvPr>
          <p:cNvCxnSpPr/>
          <p:nvPr/>
        </p:nvCxnSpPr>
        <p:spPr>
          <a:xfrm>
            <a:off x="1181100" y="1481141"/>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Update Upgrade Renew · Free image on Pixabay">
            <a:extLst>
              <a:ext uri="{FF2B5EF4-FFF2-40B4-BE49-F238E27FC236}">
                <a16:creationId xmlns:a16="http://schemas.microsoft.com/office/drawing/2014/main" id="{49ADD674-0B9E-46BC-8671-F0706D568A46}"/>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813017" y="4265704"/>
            <a:ext cx="3013558" cy="1898737"/>
          </a:xfrm>
          <a:prstGeom prst="rect">
            <a:avLst/>
          </a:prstGeom>
        </p:spPr>
      </p:pic>
    </p:spTree>
    <p:extLst>
      <p:ext uri="{BB962C8B-B14F-4D97-AF65-F5344CB8AC3E}">
        <p14:creationId xmlns:p14="http://schemas.microsoft.com/office/powerpoint/2010/main" val="3624570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03F821-4BDA-4336-9214-4946085BAC16}"/>
              </a:ext>
            </a:extLst>
          </p:cNvPr>
          <p:cNvSpPr>
            <a:spLocks noGrp="1"/>
          </p:cNvSpPr>
          <p:nvPr>
            <p:ph idx="1"/>
          </p:nvPr>
        </p:nvSpPr>
        <p:spPr>
          <a:xfrm>
            <a:off x="1066801" y="1617786"/>
            <a:ext cx="10088880" cy="4251308"/>
          </a:xfrm>
        </p:spPr>
        <p:txBody>
          <a:bodyPr/>
          <a:lstStyle/>
          <a:p>
            <a:r>
              <a:rPr lang="en-US" dirty="0"/>
              <a:t>Some county agencies are implementing PREP via ZOOM, Adobe Connect, or some other online platform. </a:t>
            </a:r>
            <a:r>
              <a:rPr lang="en-US" b="1" dirty="0"/>
              <a:t>Please notify Michelle Nienhius via email if you are (or plan to) teach PREP virtually.</a:t>
            </a:r>
          </a:p>
          <a:p>
            <a:r>
              <a:rPr lang="en-US" dirty="0"/>
              <a:t>While face-to-face delivery of the program is still the preferred method, it is understandable that during the public health crisis, this program will need to be delivered via technology. </a:t>
            </a:r>
            <a:r>
              <a:rPr lang="en-US" b="1" dirty="0"/>
              <a:t>Fidelity of the program and delivery of all material continues to be of utmost importance. </a:t>
            </a:r>
            <a:r>
              <a:rPr lang="en-US" dirty="0"/>
              <a:t>The virtual platform that you choose should allow you to:</a:t>
            </a:r>
          </a:p>
          <a:p>
            <a:pPr lvl="1"/>
            <a:r>
              <a:rPr lang="en-US" dirty="0"/>
              <a:t>Utilize all program materials- power point, handouts and videos</a:t>
            </a:r>
          </a:p>
          <a:p>
            <a:pPr lvl="1"/>
            <a:r>
              <a:rPr lang="en-US" dirty="0"/>
              <a:t>Have a discussion with participants and answer questions</a:t>
            </a:r>
          </a:p>
          <a:p>
            <a:r>
              <a:rPr lang="en-US" dirty="0"/>
              <a:t>Your agency may need to </a:t>
            </a:r>
            <a:r>
              <a:rPr lang="en-US" b="1" dirty="0"/>
              <a:t>mail the participant booklet ahead of the class </a:t>
            </a:r>
            <a:r>
              <a:rPr lang="en-US" dirty="0"/>
              <a:t>(or if your offices are still open, have participants come by to pick-up materials prior to the class). Using a platform that allows you to see your participants is best-this will allow you to interact with (see when they have a question, looking confused, etc.). </a:t>
            </a:r>
          </a:p>
          <a:p>
            <a:r>
              <a:rPr lang="en-US" b="1" dirty="0"/>
              <a:t> </a:t>
            </a:r>
            <a:endParaRPr lang="en-US" dirty="0"/>
          </a:p>
          <a:p>
            <a:endParaRPr lang="en-US" dirty="0"/>
          </a:p>
        </p:txBody>
      </p:sp>
      <p:sp>
        <p:nvSpPr>
          <p:cNvPr id="3" name="Date Placeholder 2">
            <a:extLst>
              <a:ext uri="{FF2B5EF4-FFF2-40B4-BE49-F238E27FC236}">
                <a16:creationId xmlns:a16="http://schemas.microsoft.com/office/drawing/2014/main" id="{D6E6F472-1118-4DB8-8A29-B0AFBD9D0F26}"/>
              </a:ext>
            </a:extLst>
          </p:cNvPr>
          <p:cNvSpPr>
            <a:spLocks noGrp="1"/>
          </p:cNvSpPr>
          <p:nvPr>
            <p:ph type="dt" sz="half" idx="2"/>
          </p:nvPr>
        </p:nvSpPr>
        <p:spPr/>
        <p:txBody>
          <a:bodyPr/>
          <a:lstStyle/>
          <a:p>
            <a:fld id="{63CB888A-206F-45AF-950E-B021DFB8B450}" type="datetime1">
              <a:rPr lang="en-US" smtClean="0"/>
              <a:t>2/11/2021</a:t>
            </a:fld>
            <a:endParaRPr lang="en-US" dirty="0"/>
          </a:p>
        </p:txBody>
      </p:sp>
      <p:pic>
        <p:nvPicPr>
          <p:cNvPr id="4" name="Picture 3">
            <a:extLst>
              <a:ext uri="{FF2B5EF4-FFF2-40B4-BE49-F238E27FC236}">
                <a16:creationId xmlns:a16="http://schemas.microsoft.com/office/drawing/2014/main" id="{49D1B67A-3C70-457F-ABD0-9FFFCAC0EA3A}"/>
              </a:ext>
            </a:extLst>
          </p:cNvPr>
          <p:cNvPicPr>
            <a:picLocks noChangeAspect="1"/>
          </p:cNvPicPr>
          <p:nvPr/>
        </p:nvPicPr>
        <p:blipFill>
          <a:blip r:embed="rId2"/>
          <a:stretch>
            <a:fillRect/>
          </a:stretch>
        </p:blipFill>
        <p:spPr>
          <a:xfrm>
            <a:off x="10441253" y="687202"/>
            <a:ext cx="1271428" cy="853087"/>
          </a:xfrm>
          <a:prstGeom prst="rect">
            <a:avLst/>
          </a:prstGeom>
        </p:spPr>
      </p:pic>
      <p:cxnSp>
        <p:nvCxnSpPr>
          <p:cNvPr id="5" name="Straight Connector 4">
            <a:extLst>
              <a:ext uri="{FF2B5EF4-FFF2-40B4-BE49-F238E27FC236}">
                <a16:creationId xmlns:a16="http://schemas.microsoft.com/office/drawing/2014/main" id="{68E8BE6D-ED69-4552-8AE3-158423DA0D72}"/>
              </a:ext>
            </a:extLst>
          </p:cNvPr>
          <p:cNvCxnSpPr/>
          <p:nvPr/>
        </p:nvCxnSpPr>
        <p:spPr>
          <a:xfrm>
            <a:off x="946220" y="1380657"/>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2E53CC9-F834-4851-8102-AF81BC6FEEC4}"/>
              </a:ext>
            </a:extLst>
          </p:cNvPr>
          <p:cNvSpPr txBox="1"/>
          <p:nvPr/>
        </p:nvSpPr>
        <p:spPr>
          <a:xfrm>
            <a:off x="1018567" y="816462"/>
            <a:ext cx="5375868" cy="646331"/>
          </a:xfrm>
          <a:prstGeom prst="rect">
            <a:avLst/>
          </a:prstGeom>
          <a:noFill/>
        </p:spPr>
        <p:txBody>
          <a:bodyPr wrap="square" rtlCol="0">
            <a:spAutoFit/>
          </a:bodyPr>
          <a:lstStyle/>
          <a:p>
            <a:r>
              <a:rPr lang="en-US" sz="3600" dirty="0">
                <a:solidFill>
                  <a:srgbClr val="00838B"/>
                </a:solidFill>
                <a:latin typeface="+mj-lt"/>
              </a:rPr>
              <a:t>PREP Reminders</a:t>
            </a:r>
          </a:p>
        </p:txBody>
      </p:sp>
    </p:spTree>
    <p:extLst>
      <p:ext uri="{BB962C8B-B14F-4D97-AF65-F5344CB8AC3E}">
        <p14:creationId xmlns:p14="http://schemas.microsoft.com/office/powerpoint/2010/main" val="3093239729"/>
      </p:ext>
    </p:extLst>
  </p:cSld>
  <p:clrMapOvr>
    <a:masterClrMapping/>
  </p:clrMapOvr>
</p:sld>
</file>

<file path=ppt/theme/theme1.xml><?xml version="1.0" encoding="utf-8"?>
<a:theme xmlns:a="http://schemas.openxmlformats.org/drawingml/2006/main" name="DAODAS Master">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AODAS Presentation Template WIDE.potx" id="{E7C8239D-E9D5-4F05-B2DB-DE9690BAC7D9}" vid="{5E3CAFF7-0D81-4915-969D-C4E22A36C0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DAODAS Presentation Template WIDE (1)</Template>
  <TotalTime>2057</TotalTime>
  <Words>1619</Words>
  <Application>Microsoft Office PowerPoint</Application>
  <PresentationFormat>Widescreen</PresentationFormat>
  <Paragraphs>150</Paragraphs>
  <Slides>15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Courier New</vt:lpstr>
      <vt:lpstr>Wingdings</vt:lpstr>
      <vt:lpstr>DAODAS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SCDAODAS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Crystal</dc:creator>
  <cp:lastModifiedBy>Nienhius, Michelle</cp:lastModifiedBy>
  <cp:revision>95</cp:revision>
  <cp:lastPrinted>2017-09-26T18:18:36Z</cp:lastPrinted>
  <dcterms:created xsi:type="dcterms:W3CDTF">2020-10-27T12:56:28Z</dcterms:created>
  <dcterms:modified xsi:type="dcterms:W3CDTF">2021-02-11T15:34:53Z</dcterms:modified>
</cp:coreProperties>
</file>